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14" r:id="rId1"/>
    <p:sldMasterId id="2147485311" r:id="rId2"/>
  </p:sldMasterIdLst>
  <p:notesMasterIdLst>
    <p:notesMasterId r:id="rId18"/>
  </p:notesMasterIdLst>
  <p:handoutMasterIdLst>
    <p:handoutMasterId r:id="rId19"/>
  </p:handoutMasterIdLst>
  <p:sldIdLst>
    <p:sldId id="1778" r:id="rId3"/>
    <p:sldId id="1703" r:id="rId4"/>
    <p:sldId id="1762" r:id="rId5"/>
    <p:sldId id="1777" r:id="rId6"/>
    <p:sldId id="1780" r:id="rId7"/>
    <p:sldId id="1792" r:id="rId8"/>
    <p:sldId id="1793" r:id="rId9"/>
    <p:sldId id="1790" r:id="rId10"/>
    <p:sldId id="1791" r:id="rId11"/>
    <p:sldId id="1740" r:id="rId12"/>
    <p:sldId id="1759" r:id="rId13"/>
    <p:sldId id="1794" r:id="rId14"/>
    <p:sldId id="1795" r:id="rId15"/>
    <p:sldId id="1754" r:id="rId16"/>
    <p:sldId id="1747" r:id="rId17"/>
  </p:sldIdLst>
  <p:sldSz cx="12192000" cy="6858000"/>
  <p:notesSz cx="7102475" cy="10231438"/>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2">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a Williams" initials="DW" lastIdx="1" clrIdx="0">
    <p:extLst>
      <p:ext uri="{19B8F6BF-5375-455C-9EA6-DF929625EA0E}">
        <p15:presenceInfo xmlns:p15="http://schemas.microsoft.com/office/powerpoint/2012/main" userId="a4ba403805c45c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CB0"/>
    <a:srgbClr val="E6E6E6"/>
    <a:srgbClr val="FFDA65"/>
    <a:srgbClr val="FFFF99"/>
    <a:srgbClr val="F8971C"/>
    <a:srgbClr val="FFFFCC"/>
    <a:srgbClr val="FF9797"/>
    <a:srgbClr val="FF5D5D"/>
    <a:srgbClr val="EAE7EA"/>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79" autoAdjust="0"/>
    <p:restoredTop sz="93701" autoAdjust="0"/>
  </p:normalViewPr>
  <p:slideViewPr>
    <p:cSldViewPr>
      <p:cViewPr varScale="1">
        <p:scale>
          <a:sx n="38" d="100"/>
          <a:sy n="38" d="100"/>
        </p:scale>
        <p:origin x="1090" y="24"/>
      </p:cViewPr>
      <p:guideLst>
        <p:guide orient="horz" pos="2160"/>
        <p:guide pos="3840"/>
      </p:guideLst>
    </p:cSldViewPr>
  </p:slideViewPr>
  <p:notesTextViewPr>
    <p:cViewPr>
      <p:scale>
        <a:sx n="100" d="100"/>
        <a:sy n="100" d="100"/>
      </p:scale>
      <p:origin x="0" y="0"/>
    </p:cViewPr>
  </p:notesTextViewPr>
  <p:sorterViewPr>
    <p:cViewPr>
      <p:scale>
        <a:sx n="66" d="100"/>
        <a:sy n="66" d="100"/>
      </p:scale>
      <p:origin x="0" y="-1848"/>
    </p:cViewPr>
  </p:sorterViewPr>
  <p:notesViewPr>
    <p:cSldViewPr>
      <p:cViewPr varScale="1">
        <p:scale>
          <a:sx n="52" d="100"/>
          <a:sy n="52" d="100"/>
        </p:scale>
        <p:origin x="2904" y="78"/>
      </p:cViewPr>
      <p:guideLst>
        <p:guide orient="horz" pos="3222"/>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39" name="Rectangle 3"/>
          <p:cNvSpPr>
            <a:spLocks noGrp="1" noChangeArrowheads="1"/>
          </p:cNvSpPr>
          <p:nvPr>
            <p:ph type="dt" sz="quarter" idx="1"/>
          </p:nvPr>
        </p:nvSpPr>
        <p:spPr bwMode="auto">
          <a:xfrm>
            <a:off x="4022725"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cs typeface="Arial" charset="0"/>
              </a:defRPr>
            </a:lvl1pPr>
          </a:lstStyle>
          <a:p>
            <a:pPr>
              <a:defRPr/>
            </a:pPr>
            <a:endParaRPr lang="en-US" dirty="0"/>
          </a:p>
        </p:txBody>
      </p:sp>
      <p:sp>
        <p:nvSpPr>
          <p:cNvPr id="39940" name="Rectangle 4"/>
          <p:cNvSpPr>
            <a:spLocks noGrp="1" noChangeArrowheads="1"/>
          </p:cNvSpPr>
          <p:nvPr>
            <p:ph type="ftr" sz="quarter" idx="2"/>
          </p:nvPr>
        </p:nvSpPr>
        <p:spPr bwMode="auto">
          <a:xfrm>
            <a:off x="0"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41" name="Rectangle 5"/>
          <p:cNvSpPr>
            <a:spLocks noGrp="1" noChangeArrowheads="1"/>
          </p:cNvSpPr>
          <p:nvPr>
            <p:ph type="sldNum" sz="quarter" idx="3"/>
          </p:nvPr>
        </p:nvSpPr>
        <p:spPr bwMode="auto">
          <a:xfrm>
            <a:off x="4022725"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C8397A9C-258C-404B-BFB8-2420DC9ED892}" type="slidenum">
              <a:rPr lang="en-US" altLang="en-US"/>
              <a:pPr>
                <a:defRPr/>
              </a:pPr>
              <a:t>‹#›</a:t>
            </a:fld>
            <a:endParaRPr lang="en-US" altLang="en-US" dirty="0"/>
          </a:p>
        </p:txBody>
      </p:sp>
    </p:spTree>
    <p:extLst>
      <p:ext uri="{BB962C8B-B14F-4D97-AF65-F5344CB8AC3E}">
        <p14:creationId xmlns:p14="http://schemas.microsoft.com/office/powerpoint/2010/main" val="32117110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3"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IN" dirty="0"/>
          </a:p>
        </p:txBody>
      </p:sp>
      <p:sp>
        <p:nvSpPr>
          <p:cNvPr id="32772" name="Rectangle 4"/>
          <p:cNvSpPr>
            <a:spLocks noGrp="1" noRot="1" noChangeAspect="1" noChangeArrowheads="1" noTextEdit="1"/>
          </p:cNvSpPr>
          <p:nvPr>
            <p:ph type="sldImg" idx="2"/>
          </p:nvPr>
        </p:nvSpPr>
        <p:spPr bwMode="auto">
          <a:xfrm>
            <a:off x="141288" y="766763"/>
            <a:ext cx="6819900" cy="3836987"/>
          </a:xfrm>
          <a:prstGeom prst="rect">
            <a:avLst/>
          </a:prstGeom>
          <a:noFill/>
          <a:ln w="9525">
            <a:solidFill>
              <a:srgbClr val="000000"/>
            </a:solidFill>
            <a:miter lim="800000"/>
            <a:headEnd/>
            <a:tailEnd/>
          </a:ln>
        </p:spPr>
      </p:sp>
      <p:sp>
        <p:nvSpPr>
          <p:cNvPr id="66565" name="Rectangle 5"/>
          <p:cNvSpPr>
            <a:spLocks noGrp="1" noChangeArrowheads="1"/>
          </p:cNvSpPr>
          <p:nvPr>
            <p:ph type="body" sz="quarter" idx="3"/>
          </p:nvPr>
        </p:nvSpPr>
        <p:spPr bwMode="auto">
          <a:xfrm>
            <a:off x="709613" y="4859338"/>
            <a:ext cx="5683250" cy="4605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IN" noProof="0"/>
              <a:t>Click to edit Master text styles</a:t>
            </a:r>
          </a:p>
          <a:p>
            <a:pPr lvl="1"/>
            <a:r>
              <a:rPr lang="en-IN" noProof="0"/>
              <a:t>Second level</a:t>
            </a:r>
          </a:p>
          <a:p>
            <a:pPr lvl="2"/>
            <a:r>
              <a:rPr lang="en-IN" noProof="0"/>
              <a:t>Third level</a:t>
            </a:r>
          </a:p>
          <a:p>
            <a:pPr lvl="3"/>
            <a:r>
              <a:rPr lang="en-IN" noProof="0"/>
              <a:t>Fourth level</a:t>
            </a:r>
          </a:p>
          <a:p>
            <a:pPr lvl="4"/>
            <a:r>
              <a:rPr lang="en-IN" noProof="0"/>
              <a:t>Fifth level</a:t>
            </a:r>
          </a:p>
        </p:txBody>
      </p:sp>
      <p:sp>
        <p:nvSpPr>
          <p:cNvPr id="66566" name="Rectangle 6"/>
          <p:cNvSpPr>
            <a:spLocks noGrp="1" noChangeArrowheads="1"/>
          </p:cNvSpPr>
          <p:nvPr>
            <p:ph type="ftr" sz="quarter" idx="4"/>
          </p:nvPr>
        </p:nvSpPr>
        <p:spPr bwMode="auto">
          <a:xfrm>
            <a:off x="0"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7" name="Rectangle 7"/>
          <p:cNvSpPr>
            <a:spLocks noGrp="1" noChangeArrowheads="1"/>
          </p:cNvSpPr>
          <p:nvPr>
            <p:ph type="sldNum" sz="quarter" idx="5"/>
          </p:nvPr>
        </p:nvSpPr>
        <p:spPr bwMode="auto">
          <a:xfrm>
            <a:off x="4022725"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5727937-5596-4E43-8BF8-F65341910206}" type="slidenum">
              <a:rPr lang="en-IN" altLang="en-US"/>
              <a:pPr>
                <a:defRPr/>
              </a:pPr>
              <a:t>‹#›</a:t>
            </a:fld>
            <a:endParaRPr lang="en-IN" altLang="en-US" dirty="0"/>
          </a:p>
        </p:txBody>
      </p:sp>
    </p:spTree>
    <p:extLst>
      <p:ext uri="{BB962C8B-B14F-4D97-AF65-F5344CB8AC3E}">
        <p14:creationId xmlns:p14="http://schemas.microsoft.com/office/powerpoint/2010/main" val="426462267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792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539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5369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683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2321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660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75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142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C4D6E1-D36A-4B8A-B13B-1793B15766EE}"/>
              </a:ext>
            </a:extLst>
          </p:cNvPr>
          <p:cNvSpPr/>
          <p:nvPr userDrawn="1"/>
        </p:nvSpPr>
        <p:spPr>
          <a:xfrm>
            <a:off x="0" y="0"/>
            <a:ext cx="12192000" cy="4437112"/>
          </a:xfrm>
          <a:prstGeom prst="rect">
            <a:avLst/>
          </a:prstGeom>
          <a:solidFill>
            <a:srgbClr val="128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PT Sans" charset="-52"/>
              <a:ea typeface="PT Sans" charset="-52"/>
              <a:cs typeface="PT Sans" charset="-52"/>
            </a:endParaRPr>
          </a:p>
        </p:txBody>
      </p:sp>
      <p:sp>
        <p:nvSpPr>
          <p:cNvPr id="4102" name="Rectangle 6"/>
          <p:cNvSpPr>
            <a:spLocks noGrp="1" noChangeArrowheads="1"/>
          </p:cNvSpPr>
          <p:nvPr>
            <p:ph type="ctrTitle" hasCustomPrompt="1"/>
          </p:nvPr>
        </p:nvSpPr>
        <p:spPr>
          <a:xfrm>
            <a:off x="0" y="1161430"/>
            <a:ext cx="12192000" cy="1187450"/>
          </a:xfrm>
          <a:prstGeom prst="rect">
            <a:avLst/>
          </a:prstGeom>
        </p:spPr>
        <p:txBody>
          <a:bodyPr/>
          <a:lstStyle>
            <a:lvl1pPr algn="ctr">
              <a:defRPr lang="en-US" sz="5400" kern="1200" dirty="0">
                <a:solidFill>
                  <a:schemeClr val="bg1"/>
                </a:solidFill>
                <a:latin typeface="PT Sans" charset="-52"/>
                <a:ea typeface="PT Sans" charset="-52"/>
                <a:cs typeface="PT Sans" charset="-52"/>
              </a:defRPr>
            </a:lvl1pPr>
          </a:lstStyle>
          <a:p>
            <a:pPr algn="ctr"/>
            <a:r>
              <a:rPr lang="en-GB" altLang="en-US" sz="5400" dirty="0">
                <a:solidFill>
                  <a:schemeClr val="bg1"/>
                </a:solidFill>
                <a:latin typeface="PT Sans" charset="-52"/>
                <a:ea typeface="PT Sans" charset="-52"/>
                <a:cs typeface="PT Sans" charset="-52"/>
              </a:rPr>
              <a:t>XXX</a:t>
            </a:r>
            <a:br>
              <a:rPr lang="en-GB" altLang="en-US" sz="5400" dirty="0">
                <a:solidFill>
                  <a:schemeClr val="bg1"/>
                </a:solidFill>
                <a:latin typeface="PT Sans" charset="-52"/>
                <a:ea typeface="PT Sans" charset="-52"/>
                <a:cs typeface="PT Sans" charset="-52"/>
              </a:rPr>
            </a:br>
            <a:r>
              <a:rPr lang="en-GB" altLang="en-US" sz="5400" dirty="0">
                <a:solidFill>
                  <a:schemeClr val="bg1"/>
                </a:solidFill>
                <a:latin typeface="PT Sans" charset="-52"/>
                <a:ea typeface="PT Sans" charset="-52"/>
                <a:cs typeface="PT Sans" charset="-52"/>
              </a:rPr>
              <a:t>ATTRITION ANALYSIS</a:t>
            </a:r>
            <a:br>
              <a:rPr lang="en-GB" altLang="en-US" sz="5400" dirty="0">
                <a:solidFill>
                  <a:schemeClr val="bg1"/>
                </a:solidFill>
                <a:latin typeface="PT Sans" charset="-52"/>
                <a:ea typeface="PT Sans" charset="-52"/>
                <a:cs typeface="PT Sans" charset="-52"/>
              </a:rPr>
            </a:br>
            <a:r>
              <a:rPr lang="en-US" altLang="en-US" sz="5400" dirty="0">
                <a:solidFill>
                  <a:schemeClr val="bg1"/>
                </a:solidFill>
                <a:latin typeface="PT Sans" charset="-52"/>
                <a:ea typeface="PT Sans" charset="-52"/>
                <a:cs typeface="PT Sans" charset="-52"/>
              </a:rPr>
              <a:t>Jan-17 to Dec-17</a:t>
            </a:r>
            <a:endParaRPr lang="en-GB" altLang="en-US" sz="5400" dirty="0">
              <a:solidFill>
                <a:schemeClr val="bg1"/>
              </a:solidFill>
              <a:latin typeface="PT Sans" charset="-52"/>
              <a:ea typeface="PT Sans" charset="-52"/>
              <a:cs typeface="PT Sans" charset="-52"/>
            </a:endParaRPr>
          </a:p>
        </p:txBody>
      </p:sp>
      <p:pic>
        <p:nvPicPr>
          <p:cNvPr id="7" name="Picture 6">
            <a:extLst>
              <a:ext uri="{FF2B5EF4-FFF2-40B4-BE49-F238E27FC236}">
                <a16:creationId xmlns:a16="http://schemas.microsoft.com/office/drawing/2014/main" id="{AFED3170-A0A8-430C-87F9-1B252EC61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48328" y="5014865"/>
            <a:ext cx="2607016" cy="1296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014-A17D-4BE0-A5C7-F59DA10F1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9CC0CE-D520-4208-87A3-5F1415303B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B0B162-98EA-44AD-ABE7-BEA1BC23C542}"/>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508F92B4-B74B-4500-8076-011E3B4B94A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2A342B5-76D0-406F-B862-1157C4D4DE4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5504626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5ADA-942C-4A46-97A9-BDB2C8834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5157C9-84CB-4A74-80CD-E5593B159D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559A5B-C2B5-4203-AC50-903E77A67586}"/>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7C92263-01BC-44DC-81A8-1D0DFADEA85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C414BB3-C853-4EAD-9693-4AD066F627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69712805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1B49-6B3A-4BE1-B21A-8A55382A80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F36A56-ED92-4C57-9957-82842F4AB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3D605-BBC0-4782-BEE4-C476816A981F}"/>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17BEAC2C-7A13-48AC-BF27-9594C5EFB12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BEFC30-EEE5-4122-AAD7-E63378030475}"/>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559893614"/>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65FB-7BD3-4268-B2F6-8F181F826E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31779A-D4BA-4A15-A5CB-EB49AE77A9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49126D-AC8F-4BB8-82A5-CCD9921045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A44628F-8506-4103-8886-E4AB6190F82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F44AA08-06D1-43A8-B29D-DC3CAFF828A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5399CCE-B06E-49AF-A034-E16843838413}"/>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373123212"/>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389D-75EC-47FB-9DBC-AF920B11B0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079BBD-B2DA-4E7C-A315-4349E137B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0F610-54F3-4FDF-96B7-C76CC236E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BD4417-EFAD-4CCB-A9E8-D6BE6D7E7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9819F-D815-4721-A834-3088EE077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C7E4CC-22AC-4082-A0FC-39A06D2CA20E}"/>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EC98FD61-9501-4F62-AD31-49AC6702BE8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726A48F-BF0F-43E1-8E39-A33D8EB17DA9}"/>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846760858"/>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12E8-F3DC-4F1A-A0D1-41F3C95D2C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ACEDCB-4B24-42DD-9C28-6933FB8397C6}"/>
              </a:ext>
            </a:extLst>
          </p:cNvPr>
          <p:cNvSpPr>
            <a:spLocks noGrp="1"/>
          </p:cNvSpPr>
          <p:nvPr>
            <p:ph type="dt" sz="half" idx="10"/>
          </p:nvPr>
        </p:nvSpPr>
        <p:spPr/>
        <p:txBody>
          <a:bodyPr/>
          <a:lstStyle/>
          <a:p>
            <a:endParaRPr lang="en-IN" dirty="0"/>
          </a:p>
        </p:txBody>
      </p:sp>
      <p:sp>
        <p:nvSpPr>
          <p:cNvPr id="4" name="Footer Placeholder 3">
            <a:extLst>
              <a:ext uri="{FF2B5EF4-FFF2-40B4-BE49-F238E27FC236}">
                <a16:creationId xmlns:a16="http://schemas.microsoft.com/office/drawing/2014/main" id="{4C6AA5B4-DB58-4BE6-87FC-E54322848816}"/>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CB07BCE-C84A-4D15-BDCA-A4A17C81CC50}"/>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79125879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50DDA-C0B9-46DE-84EF-23772545205A}"/>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EF973F24-8AC9-4153-9C0D-44F0B20F148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CBEC8F4-7CF3-41A1-B5DB-8C0F33912B3B}"/>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4504296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E2E8-29B4-4634-A9E4-71DE79E31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1B2468-33A2-4090-8055-C37D8D99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D47D0B-2AB2-4A68-B334-4171BBEB5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BE0F6-F710-4561-B348-175A718A97F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20A345A3-F2DE-4CCB-A45B-4B1D021AB9D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A2EFDBE-1C5F-4C29-BB7E-BD23EEF96A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131042707"/>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ABDA-0FBB-41B1-9543-8F6443B77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2BAB43-DA91-4B72-AF21-9B8C7A3A39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B8F622B-C0C0-45AB-9DD8-6DAB3959C9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E727F-859F-4EA1-8504-8EE84E846D9F}"/>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D118DA33-1474-4C55-A272-673ECE7E1A9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D546EBD-B5DA-4C33-BAA7-774E1DE6AA91}"/>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4116513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50D7-9E85-4B33-9603-5A2F703862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87836C-F010-4B64-A76A-9C7909B86F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3816C1-B7E4-434B-95C0-A3D32F45B5AB}"/>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4B6D9190-AC00-4ED3-9224-6D6D5A1BFA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27F6DE-8BFE-4F6F-BF5B-2951499E8BE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79902745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7D8291-E703-470F-8206-BAF36BA056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5E4336-1526-4599-B58B-FF3F71678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FACB57-3162-40FC-AC8B-CF76BF5C2DC7}"/>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617D200-1D49-467A-8977-7882867C950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B39BEEF-2013-41E7-A182-8A4515699132}"/>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56763721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A406-4755-414C-B6DE-72617AC546E0}"/>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pic>
        <p:nvPicPr>
          <p:cNvPr id="3" name="Picture 2">
            <a:extLst>
              <a:ext uri="{FF2B5EF4-FFF2-40B4-BE49-F238E27FC236}">
                <a16:creationId xmlns:a16="http://schemas.microsoft.com/office/drawing/2014/main" id="{78DE915D-638A-48DA-8992-9748E7D54466}"/>
              </a:ext>
            </a:extLst>
          </p:cNvPr>
          <p:cNvPicPr>
            <a:picLocks noChangeAspect="1"/>
          </p:cNvPicPr>
          <p:nvPr userDrawn="1"/>
        </p:nvPicPr>
        <p:blipFill>
          <a:blip r:embed="rId2"/>
          <a:stretch>
            <a:fillRect/>
          </a:stretch>
        </p:blipFill>
        <p:spPr>
          <a:xfrm>
            <a:off x="5400" y="0"/>
            <a:ext cx="12181201" cy="6858000"/>
          </a:xfrm>
          <a:prstGeom prst="rect">
            <a:avLst/>
          </a:prstGeom>
        </p:spPr>
      </p:pic>
      <p:sp>
        <p:nvSpPr>
          <p:cNvPr id="4" name="Rectangle 3">
            <a:extLst>
              <a:ext uri="{FF2B5EF4-FFF2-40B4-BE49-F238E27FC236}">
                <a16:creationId xmlns:a16="http://schemas.microsoft.com/office/drawing/2014/main" id="{A3FEA9C9-6852-46B5-A5C7-CD7427DBF593}"/>
              </a:ext>
            </a:extLst>
          </p:cNvPr>
          <p:cNvSpPr/>
          <p:nvPr userDrawn="1"/>
        </p:nvSpPr>
        <p:spPr>
          <a:xfrm>
            <a:off x="119336" y="5157192"/>
            <a:ext cx="4032448" cy="16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5CAF56FC-7358-47D4-AA6C-5E4701B5EC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052" y="5131243"/>
            <a:ext cx="2607016" cy="1296144"/>
          </a:xfrm>
          <a:prstGeom prst="rect">
            <a:avLst/>
          </a:prstGeom>
        </p:spPr>
      </p:pic>
      <p:pic>
        <p:nvPicPr>
          <p:cNvPr id="7" name="Picture 6">
            <a:extLst>
              <a:ext uri="{FF2B5EF4-FFF2-40B4-BE49-F238E27FC236}">
                <a16:creationId xmlns:a16="http://schemas.microsoft.com/office/drawing/2014/main" id="{F78ADE75-B708-4075-BCB7-B5B5502C67E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89353" y="3550928"/>
            <a:ext cx="413249" cy="413249"/>
          </a:xfrm>
          <a:prstGeom prst="rect">
            <a:avLst/>
          </a:prstGeom>
        </p:spPr>
      </p:pic>
      <p:pic>
        <p:nvPicPr>
          <p:cNvPr id="8" name="Picture 7">
            <a:extLst>
              <a:ext uri="{FF2B5EF4-FFF2-40B4-BE49-F238E27FC236}">
                <a16:creationId xmlns:a16="http://schemas.microsoft.com/office/drawing/2014/main" id="{9B4C9D8C-09F9-48A3-9A22-426FEB9B469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80375" y="5130156"/>
            <a:ext cx="220591" cy="220591"/>
          </a:xfrm>
          <a:prstGeom prst="rect">
            <a:avLst/>
          </a:prstGeom>
        </p:spPr>
      </p:pic>
      <p:pic>
        <p:nvPicPr>
          <p:cNvPr id="9" name="Picture 8">
            <a:extLst>
              <a:ext uri="{FF2B5EF4-FFF2-40B4-BE49-F238E27FC236}">
                <a16:creationId xmlns:a16="http://schemas.microsoft.com/office/drawing/2014/main" id="{E12DEF75-8884-4125-9987-89D27250B3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870796" y="5643025"/>
            <a:ext cx="444928" cy="444928"/>
          </a:xfrm>
          <a:prstGeom prst="rect">
            <a:avLst/>
          </a:prstGeom>
        </p:spPr>
      </p:pic>
      <p:sp>
        <p:nvSpPr>
          <p:cNvPr id="10" name="TextBox 9">
            <a:extLst>
              <a:ext uri="{FF2B5EF4-FFF2-40B4-BE49-F238E27FC236}">
                <a16:creationId xmlns:a16="http://schemas.microsoft.com/office/drawing/2014/main" id="{52CCB465-4F20-448F-8FA2-62AB6F1A8A25}"/>
              </a:ext>
            </a:extLst>
          </p:cNvPr>
          <p:cNvSpPr txBox="1"/>
          <p:nvPr userDrawn="1"/>
        </p:nvSpPr>
        <p:spPr>
          <a:xfrm>
            <a:off x="7006924" y="2148666"/>
            <a:ext cx="5019490" cy="4035464"/>
          </a:xfrm>
          <a:prstGeom prst="rect">
            <a:avLst/>
          </a:prstGeom>
          <a:noFill/>
        </p:spPr>
        <p:txBody>
          <a:bodyPr wrap="square" rtlCol="0">
            <a:spAutoFit/>
          </a:bodyPr>
          <a:lstStyle/>
          <a:p>
            <a:pPr algn="r"/>
            <a:r>
              <a:rPr lang="en-GB" sz="2053" b="1" dirty="0">
                <a:solidFill>
                  <a:schemeClr val="bg1"/>
                </a:solidFill>
                <a:latin typeface="PT Sans"/>
              </a:rPr>
              <a:t>Contact Us</a:t>
            </a:r>
          </a:p>
          <a:p>
            <a:pPr algn="r"/>
            <a:endParaRPr lang="en-GB" sz="1400" b="1" dirty="0">
              <a:solidFill>
                <a:schemeClr val="bg1"/>
              </a:solidFill>
              <a:latin typeface="PT Sans"/>
            </a:endParaRPr>
          </a:p>
          <a:p>
            <a:pPr algn="r"/>
            <a:endParaRPr lang="en-GB" sz="2053" b="1" dirty="0">
              <a:solidFill>
                <a:schemeClr val="bg1"/>
              </a:solidFill>
              <a:latin typeface="PT Sans"/>
            </a:endParaRPr>
          </a:p>
          <a:p>
            <a:pPr algn="r"/>
            <a:r>
              <a:rPr lang="en-GB" sz="2053" b="1" dirty="0">
                <a:solidFill>
                  <a:schemeClr val="bg1"/>
                </a:solidFill>
                <a:latin typeface="PT Sans"/>
              </a:rPr>
              <a:t>AceNgage Infoservices Private Limited</a:t>
            </a:r>
          </a:p>
          <a:p>
            <a:pPr algn="r"/>
            <a:endParaRPr lang="en-GB" sz="2053" b="1" dirty="0">
              <a:solidFill>
                <a:schemeClr val="bg1"/>
              </a:solidFill>
              <a:latin typeface="PT Sans"/>
            </a:endParaRPr>
          </a:p>
          <a:p>
            <a:pPr algn="r"/>
            <a:r>
              <a:rPr lang="en-GB" b="1" dirty="0">
                <a:solidFill>
                  <a:schemeClr val="bg1"/>
                </a:solidFill>
                <a:latin typeface="PT Sans"/>
              </a:rPr>
              <a:t>#18/3, Executive Chambers</a:t>
            </a:r>
          </a:p>
          <a:p>
            <a:pPr algn="r"/>
            <a:r>
              <a:rPr lang="en-GB" b="1" dirty="0">
                <a:solidFill>
                  <a:schemeClr val="bg1"/>
                </a:solidFill>
                <a:latin typeface="PT Sans"/>
              </a:rPr>
              <a:t>Cunningham Road</a:t>
            </a:r>
          </a:p>
          <a:p>
            <a:pPr algn="r"/>
            <a:r>
              <a:rPr lang="en-GB" b="1" dirty="0">
                <a:solidFill>
                  <a:schemeClr val="bg1"/>
                </a:solidFill>
                <a:latin typeface="PT Sans"/>
              </a:rPr>
              <a:t>Bangalore – 560 052</a:t>
            </a:r>
          </a:p>
          <a:p>
            <a:pPr algn="r"/>
            <a:r>
              <a:rPr lang="en-GB" b="1" dirty="0">
                <a:solidFill>
                  <a:schemeClr val="bg1"/>
                </a:solidFill>
                <a:latin typeface="PT Sans"/>
              </a:rPr>
              <a:t>Karnataka, India</a:t>
            </a:r>
          </a:p>
          <a:p>
            <a:pPr algn="r"/>
            <a:endParaRPr lang="en-GB" sz="2053" b="1" dirty="0">
              <a:solidFill>
                <a:schemeClr val="bg1"/>
              </a:solidFill>
              <a:latin typeface="PT Sans"/>
            </a:endParaRPr>
          </a:p>
          <a:p>
            <a:pPr algn="r"/>
            <a:r>
              <a:rPr lang="en-GB" sz="2053" b="1" dirty="0">
                <a:solidFill>
                  <a:schemeClr val="bg1"/>
                </a:solidFill>
                <a:latin typeface="PT Sans"/>
              </a:rPr>
              <a:t>+91 80 4283 4333</a:t>
            </a:r>
          </a:p>
          <a:p>
            <a:pPr algn="r"/>
            <a:endParaRPr lang="en-GB" sz="2053" b="1" dirty="0">
              <a:solidFill>
                <a:schemeClr val="bg1"/>
              </a:solidFill>
              <a:latin typeface="PT Sans"/>
            </a:endParaRPr>
          </a:p>
          <a:p>
            <a:pPr algn="r"/>
            <a:r>
              <a:rPr lang="en-GB" sz="2053" b="1" dirty="0">
                <a:solidFill>
                  <a:schemeClr val="bg1"/>
                </a:solidFill>
                <a:latin typeface="PT Sans"/>
              </a:rPr>
              <a:t>mis@acengage.com</a:t>
            </a:r>
          </a:p>
        </p:txBody>
      </p:sp>
    </p:spTree>
    <p:extLst>
      <p:ext uri="{BB962C8B-B14F-4D97-AF65-F5344CB8AC3E}">
        <p14:creationId xmlns:p14="http://schemas.microsoft.com/office/powerpoint/2010/main" val="2143188179"/>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2" name="Line 124"/>
          <p:cNvSpPr>
            <a:spLocks noChangeShapeType="1"/>
          </p:cNvSpPr>
          <p:nvPr userDrawn="1"/>
        </p:nvSpPr>
        <p:spPr bwMode="auto">
          <a:xfrm flipV="1">
            <a:off x="0" y="502008"/>
            <a:ext cx="12192000" cy="0"/>
          </a:xfrm>
          <a:prstGeom prst="line">
            <a:avLst/>
          </a:prstGeom>
          <a:noFill/>
          <a:ln w="9525">
            <a:solidFill>
              <a:srgbClr val="F8971C"/>
            </a:solidFill>
            <a:round/>
            <a:headEnd/>
            <a:tailEnd/>
          </a:ln>
        </p:spPr>
        <p:txBody>
          <a:bodyPr/>
          <a:lstStyle/>
          <a:p>
            <a:pPr>
              <a:defRPr/>
            </a:pPr>
            <a:endParaRPr lang="en-US" dirty="0"/>
          </a:p>
        </p:txBody>
      </p:sp>
      <p:sp>
        <p:nvSpPr>
          <p:cNvPr id="9" name="Text Box 125"/>
          <p:cNvSpPr txBox="1">
            <a:spLocks noChangeArrowheads="1"/>
          </p:cNvSpPr>
          <p:nvPr userDrawn="1"/>
        </p:nvSpPr>
        <p:spPr bwMode="auto">
          <a:xfrm>
            <a:off x="334434" y="1"/>
            <a:ext cx="11857567" cy="39687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sz="2000" b="1" dirty="0">
              <a:latin typeface="Lucida Sans" panose="020B0602030504020204" pitchFamily="34" charset="0"/>
            </a:endParaRPr>
          </a:p>
        </p:txBody>
      </p:sp>
      <p:sp>
        <p:nvSpPr>
          <p:cNvPr id="10" name="Text Box 128"/>
          <p:cNvSpPr txBox="1">
            <a:spLocks noChangeArrowheads="1"/>
          </p:cNvSpPr>
          <p:nvPr userDrawn="1"/>
        </p:nvSpPr>
        <p:spPr bwMode="auto">
          <a:xfrm>
            <a:off x="239184" y="-13415"/>
            <a:ext cx="11808883" cy="366713"/>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dirty="0">
              <a:solidFill>
                <a:srgbClr val="171717"/>
              </a:solidFill>
              <a:latin typeface="Lucida Sans" panose="020B0602030504020204" pitchFamily="34" charset="0"/>
            </a:endParaRPr>
          </a:p>
        </p:txBody>
      </p:sp>
      <p:sp>
        <p:nvSpPr>
          <p:cNvPr id="1037" name="TextBox 12"/>
          <p:cNvSpPr txBox="1">
            <a:spLocks noChangeArrowheads="1"/>
          </p:cNvSpPr>
          <p:nvPr userDrawn="1"/>
        </p:nvSpPr>
        <p:spPr bwMode="auto">
          <a:xfrm>
            <a:off x="10892811" y="110285"/>
            <a:ext cx="1151467" cy="307975"/>
          </a:xfrm>
          <a:prstGeom prst="rect">
            <a:avLst/>
          </a:prstGeom>
          <a:noFill/>
          <a:ln>
            <a:noFill/>
          </a:ln>
        </p:spPr>
        <p:txBody>
          <a:bodyPr>
            <a:spAutoFit/>
          </a:bodyPr>
          <a:lstStyle/>
          <a:p>
            <a:pPr algn="ctr">
              <a:defRPr/>
            </a:pPr>
            <a:fld id="{2E8854FA-650C-4405-90B1-1D01F8F3A1F3}" type="slidenum">
              <a:rPr lang="en-GB" altLang="en-US" sz="1400" b="1" smtClean="0">
                <a:solidFill>
                  <a:srgbClr val="128CB0"/>
                </a:solidFill>
                <a:latin typeface="Segoe UI" pitchFamily="34" charset="0"/>
                <a:cs typeface="Segoe UI" pitchFamily="34" charset="0"/>
              </a:rPr>
              <a:pPr algn="ctr">
                <a:defRPr/>
              </a:pPr>
              <a:t>‹#›</a:t>
            </a:fld>
            <a:endParaRPr lang="en-GB" altLang="en-US" sz="1400" b="1" dirty="0">
              <a:solidFill>
                <a:srgbClr val="128CB0"/>
              </a:solidFill>
              <a:latin typeface="Segoe UI" pitchFamily="34" charset="0"/>
              <a:cs typeface="Segoe UI" pitchFamily="34" charset="0"/>
            </a:endParaRPr>
          </a:p>
        </p:txBody>
      </p:sp>
      <p:pic>
        <p:nvPicPr>
          <p:cNvPr id="7" name="Picture 6">
            <a:extLst>
              <a:ext uri="{FF2B5EF4-FFF2-40B4-BE49-F238E27FC236}">
                <a16:creationId xmlns:a16="http://schemas.microsoft.com/office/drawing/2014/main" id="{1529758D-211E-460C-8479-C1B45730235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225833" y="6374688"/>
            <a:ext cx="919095" cy="454460"/>
          </a:xfrm>
          <a:prstGeom prst="rect">
            <a:avLst/>
          </a:prstGeom>
        </p:spPr>
      </p:pic>
    </p:spTree>
  </p:cSld>
  <p:clrMap bg1="lt1" tx1="dk1" bg2="lt2" tx2="dk2" accent1="accent1" accent2="accent2" accent3="accent3" accent4="accent4" accent5="accent5" accent6="accent6" hlink="hlink" folHlink="folHlink"/>
  <p:sldLayoutIdLst>
    <p:sldLayoutId id="2147485306" r:id="rId1"/>
    <p:sldLayoutId id="2147485291" r:id="rId2"/>
    <p:sldLayoutId id="2147485308"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 id="2147485302" r:id="rId14"/>
    <p:sldLayoutId id="2147485303" r:id="rId15"/>
    <p:sldLayoutId id="2147485304" r:id="rId16"/>
    <p:sldLayoutId id="2147485305" r:id="rId17"/>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defRPr sz="2000">
          <a:solidFill>
            <a:schemeClr val="tx1"/>
          </a:solidFill>
          <a:latin typeface="+mn-lt"/>
          <a:cs typeface="+mn-cs"/>
        </a:defRPr>
      </a:lvl6pPr>
      <a:lvl7pPr marL="2971800" indent="-228600" algn="l" rtl="0" eaLnBrk="1" fontAlgn="base" hangingPunct="1">
        <a:spcBef>
          <a:spcPct val="20000"/>
        </a:spcBef>
        <a:spcAft>
          <a:spcPct val="0"/>
        </a:spcAft>
        <a:defRPr sz="2000">
          <a:solidFill>
            <a:schemeClr val="tx1"/>
          </a:solidFill>
          <a:latin typeface="+mn-lt"/>
          <a:cs typeface="+mn-cs"/>
        </a:defRPr>
      </a:lvl7pPr>
      <a:lvl8pPr marL="3429000" indent="-228600" algn="l" rtl="0" eaLnBrk="1" fontAlgn="base" hangingPunct="1">
        <a:spcBef>
          <a:spcPct val="20000"/>
        </a:spcBef>
        <a:spcAft>
          <a:spcPct val="0"/>
        </a:spcAft>
        <a:defRPr sz="2000">
          <a:solidFill>
            <a:schemeClr val="tx1"/>
          </a:solidFill>
          <a:latin typeface="+mn-lt"/>
          <a:cs typeface="+mn-cs"/>
        </a:defRPr>
      </a:lvl8pPr>
      <a:lvl9pPr marL="3886200" indent="-228600" algn="l" rtl="0" eaLnBrk="1" fontAlgn="base" hangingPunct="1">
        <a:spcBef>
          <a:spcPct val="2000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C74D3-04D9-41C7-A5EC-0C732A572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30B5B0-4E62-4F4C-88AA-50878E935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E05A3-0A2D-4F4E-B58F-58FC57596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09692073-4A3F-4EC1-92EB-BC5352A758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B3E7DA6-C861-4811-B712-334ABA292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132809327"/>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3"/><Relationship Id="rId7"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openxmlformats.org/officeDocument/2006/relationships/audio" Target="../media/media2.mp3"/><Relationship Id="rId9" Type="http://schemas.openxmlformats.org/officeDocument/2006/relationships/image" Target="../media/image9.jp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991544" y="1844824"/>
            <a:ext cx="5472608" cy="3436069"/>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Dec’22 Performance Awards</a:t>
            </a:r>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pic>
        <p:nvPicPr>
          <p:cNvPr id="2" name="Sample Music - NEW">
            <a:hlinkClick r:id="" action="ppaction://media"/>
            <a:extLst>
              <a:ext uri="{FF2B5EF4-FFF2-40B4-BE49-F238E27FC236}">
                <a16:creationId xmlns:a16="http://schemas.microsoft.com/office/drawing/2014/main" id="{CC006D6F-21BE-CC57-1883-CEAFCB590A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12624" y="6468317"/>
            <a:ext cx="244475" cy="244475"/>
          </a:xfrm>
          <a:prstGeom prst="rect">
            <a:avLst/>
          </a:prstGeom>
        </p:spPr>
      </p:pic>
      <p:pic>
        <p:nvPicPr>
          <p:cNvPr id="7" name="Picture 6" descr="Background pattern&#10;&#10;Description automatically generated">
            <a:extLst>
              <a:ext uri="{FF2B5EF4-FFF2-40B4-BE49-F238E27FC236}">
                <a16:creationId xmlns:a16="http://schemas.microsoft.com/office/drawing/2014/main" id="{F00B6ED0-5512-56E6-2E66-A174E2D56707}"/>
              </a:ext>
            </a:extLst>
          </p:cNvPr>
          <p:cNvPicPr>
            <a:picLocks noChangeAspect="1"/>
          </p:cNvPicPr>
          <p:nvPr/>
        </p:nvPicPr>
        <p:blipFill rotWithShape="1">
          <a:blip r:embed="rId9">
            <a:extLst>
              <a:ext uri="{28A0092B-C50C-407E-A947-70E740481C1C}">
                <a14:useLocalDpi xmlns:a14="http://schemas.microsoft.com/office/drawing/2010/main" val="0"/>
              </a:ext>
            </a:extLst>
          </a:blip>
          <a:srcRect b="4851"/>
          <a:stretch/>
        </p:blipFill>
        <p:spPr>
          <a:xfrm>
            <a:off x="0" y="0"/>
            <a:ext cx="12192000" cy="6858000"/>
          </a:xfrm>
          <a:prstGeom prst="rect">
            <a:avLst/>
          </a:prstGeom>
        </p:spPr>
      </p:pic>
      <p:sp>
        <p:nvSpPr>
          <p:cNvPr id="13" name="Rectangle 2">
            <a:extLst>
              <a:ext uri="{FF2B5EF4-FFF2-40B4-BE49-F238E27FC236}">
                <a16:creationId xmlns:a16="http://schemas.microsoft.com/office/drawing/2014/main" id="{AF21BF1B-FFD4-0167-F5C2-0BE90AC7D1B9}"/>
              </a:ext>
            </a:extLst>
          </p:cNvPr>
          <p:cNvSpPr txBox="1">
            <a:spLocks noChangeArrowheads="1"/>
          </p:cNvSpPr>
          <p:nvPr/>
        </p:nvSpPr>
        <p:spPr>
          <a:xfrm>
            <a:off x="2207568" y="1988839"/>
            <a:ext cx="7776864" cy="2880321"/>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June’23 </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Performance Awards</a:t>
            </a:r>
          </a:p>
        </p:txBody>
      </p:sp>
      <p:pic>
        <p:nvPicPr>
          <p:cNvPr id="16" name="Picture 15">
            <a:extLst>
              <a:ext uri="{FF2B5EF4-FFF2-40B4-BE49-F238E27FC236}">
                <a16:creationId xmlns:a16="http://schemas.microsoft.com/office/drawing/2014/main" id="{C992976F-87D0-275C-F97F-F785752313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13245"/>
            <a:ext cx="1448338" cy="720078"/>
          </a:xfrm>
          <a:prstGeom prst="rect">
            <a:avLst/>
          </a:prstGeom>
        </p:spPr>
      </p:pic>
      <p:pic>
        <p:nvPicPr>
          <p:cNvPr id="5" name="Sia 1+1 Background Music">
            <a:hlinkClick r:id="" action="ppaction://media"/>
            <a:extLst>
              <a:ext uri="{FF2B5EF4-FFF2-40B4-BE49-F238E27FC236}">
                <a16:creationId xmlns:a16="http://schemas.microsoft.com/office/drawing/2014/main" id="{C15C324B-72C9-7206-C6D9-F4586059D490}"/>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776022" y="6429143"/>
            <a:ext cx="244475" cy="244475"/>
          </a:xfrm>
          <a:prstGeom prst="rect">
            <a:avLst/>
          </a:prstGeom>
        </p:spPr>
      </p:pic>
    </p:spTree>
    <p:extLst>
      <p:ext uri="{BB962C8B-B14F-4D97-AF65-F5344CB8AC3E}">
        <p14:creationId xmlns:p14="http://schemas.microsoft.com/office/powerpoint/2010/main" val="3626871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3" repeatCount="indefinite" fill="hold" display="0">
                  <p:stCondLst>
                    <p:cond delay="indefinite"/>
                  </p:stCondLst>
                  <p:endCondLst>
                    <p:cond evt="onStopAudio" delay="0">
                      <p:tgtEl>
                        <p:sldTgt/>
                      </p:tgtEl>
                    </p:cond>
                  </p:endCondLst>
                </p:cTn>
                <p:tgtEl>
                  <p:spTgt spid="2"/>
                </p:tgtEl>
              </p:cMediaNode>
            </p:audio>
            <p:audio>
              <p:cMediaNode vol="20000" numSld="999" showWhenStopped="0">
                <p:cTn id="14" repeatCount="indefinite" fill="remove" display="0">
                  <p:stCondLst>
                    <p:cond delay="indefinite"/>
                  </p:stCondLst>
                  <p:endCondLst>
                    <p:cond evt="onStopAudio" delay="0">
                      <p:tgtEl>
                        <p:sldTgt/>
                      </p:tgtEl>
                    </p:cond>
                  </p:endCondLst>
                </p:cTn>
                <p:tgtEl>
                  <p:spTgt spid="5"/>
                </p:tgtEl>
              </p:cMediaNode>
            </p:audio>
          </p:childTnLst>
        </p:cTn>
      </p:par>
    </p:tnLst>
    <p:bldLst>
      <p:bldP spid="6" grpId="0"/>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NIDA PARVEEN</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People make the difference. And one of those people is you. Thank you for making a difference in our Team.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excellence and brilliance have always made for a stunning performance at work.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are delighted that you are a shining star already in the team!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 have done the highest number of interviews for the month!</a:t>
            </a:r>
            <a:endParaRPr lang="en-US" sz="2200" b="1" i="1" dirty="0">
              <a:solidFill>
                <a:schemeClr val="bg1"/>
              </a:solidFill>
              <a:latin typeface="Monotype Corsiva" panose="03010101010201010101" pitchFamily="66" charset="0"/>
              <a:cs typeface="Mongolian Baiti" panose="03000500000000000000" pitchFamily="66" charset="0"/>
            </a:endParaRPr>
          </a:p>
        </p:txBody>
      </p:sp>
      <p:pic>
        <p:nvPicPr>
          <p:cNvPr id="4" name="Picture 3" descr="A person taking a selfie&#10;&#10;Description automatically generated">
            <a:extLst>
              <a:ext uri="{FF2B5EF4-FFF2-40B4-BE49-F238E27FC236}">
                <a16:creationId xmlns:a16="http://schemas.microsoft.com/office/drawing/2014/main" id="{1C54DA68-91E4-3C1E-1E26-7789BA91716C}"/>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85440" y="469391"/>
            <a:ext cx="2743200" cy="2743200"/>
          </a:xfrm>
          <a:prstGeom prst="ellipse">
            <a:avLst/>
          </a:prstGeom>
        </p:spPr>
      </p:pic>
    </p:spTree>
    <p:custDataLst>
      <p:tags r:id="rId1"/>
    </p:custDataLst>
    <p:extLst>
      <p:ext uri="{BB962C8B-B14F-4D97-AF65-F5344CB8AC3E}">
        <p14:creationId xmlns:p14="http://schemas.microsoft.com/office/powerpoint/2010/main" val="74466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Your dedication and commitment to your role has not gone unnoticed, and we are truly impressed by your efforts.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proactive approach and willingness to go the extra mile have made a significant impact on our team's success. The way you stepped in to handle the client in your SMEs absence was very much appreciated.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The organization is happy to have received our assistance in preparing weekly reports along with completing your daily tasks.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 are an invaluable asset to the team !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SNEHA R H</a:t>
            </a:r>
          </a:p>
        </p:txBody>
      </p:sp>
      <p:pic>
        <p:nvPicPr>
          <p:cNvPr id="4" name="Picture 3" descr="A person with a butterfly in her hair&#10;&#10;Description automatically generated">
            <a:extLst>
              <a:ext uri="{FF2B5EF4-FFF2-40B4-BE49-F238E27FC236}">
                <a16:creationId xmlns:a16="http://schemas.microsoft.com/office/drawing/2014/main" id="{3ADBDE85-4482-A931-A7A4-658F1E7B93ED}"/>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567512" y="474980"/>
            <a:ext cx="2743200" cy="2743200"/>
          </a:xfrm>
          <a:prstGeom prst="ellipse">
            <a:avLst/>
          </a:prstGeom>
        </p:spPr>
      </p:pic>
    </p:spTree>
    <p:custDataLst>
      <p:tags r:id="rId1"/>
    </p:custDataLst>
    <p:extLst>
      <p:ext uri="{BB962C8B-B14F-4D97-AF65-F5344CB8AC3E}">
        <p14:creationId xmlns:p14="http://schemas.microsoft.com/office/powerpoint/2010/main" val="751608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 dedicated counsellors who takes responsibility and is accountable for everything she does.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Lovely to see that she geared up to meet all the 4 parameters.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As a counsellor she’s very cooperative and strives hard to achieve her numbers.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Preeti always gives her Best.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Proud to have you in our team.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PREETI G</a:t>
            </a:r>
          </a:p>
        </p:txBody>
      </p:sp>
      <p:pic>
        <p:nvPicPr>
          <p:cNvPr id="3" name="Picture 2" descr="A person taking a selfie&#10;&#10;Description automatically generated">
            <a:extLst>
              <a:ext uri="{FF2B5EF4-FFF2-40B4-BE49-F238E27FC236}">
                <a16:creationId xmlns:a16="http://schemas.microsoft.com/office/drawing/2014/main" id="{1E08D89B-27A1-CEBD-21D8-126042184D9F}"/>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586971" y="466540"/>
            <a:ext cx="2743200" cy="2743200"/>
          </a:xfrm>
          <a:prstGeom prst="ellipse">
            <a:avLst/>
          </a:prstGeom>
        </p:spPr>
      </p:pic>
    </p:spTree>
    <p:custDataLst>
      <p:tags r:id="rId1"/>
    </p:custDataLst>
    <p:extLst>
      <p:ext uri="{BB962C8B-B14F-4D97-AF65-F5344CB8AC3E}">
        <p14:creationId xmlns:p14="http://schemas.microsoft.com/office/powerpoint/2010/main" val="15688382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stepped up and took on a new client with utmost dedication and skill! Today , because of her persistence and hardwork, the client is in a happier place.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tireless efforts and commitment to excellence are impressive!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work ethic and professionalism serve as a model for the rest of the team. </a:t>
            </a:r>
            <a:br>
              <a:rPr lang="en-US" sz="2200" dirty="0">
                <a:solidFill>
                  <a:schemeClr val="bg1"/>
                </a:solidFill>
                <a:latin typeface="Monotype Corsiva" panose="03010101010201010101" pitchFamily="66" charset="0"/>
              </a:rPr>
            </a:br>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going above and beyond.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 are an inspiration to all!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AKANKSHA</a:t>
            </a:r>
          </a:p>
        </p:txBody>
      </p:sp>
      <p:pic>
        <p:nvPicPr>
          <p:cNvPr id="3" name="Picture 2" descr="A person with long hair and red lipstick&#10;&#10;Description automatically generated">
            <a:extLst>
              <a:ext uri="{FF2B5EF4-FFF2-40B4-BE49-F238E27FC236}">
                <a16:creationId xmlns:a16="http://schemas.microsoft.com/office/drawing/2014/main" id="{C80AC050-959A-9E10-807C-B1F6C03C8647}"/>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573488" y="468564"/>
            <a:ext cx="2743200" cy="2743200"/>
          </a:xfrm>
          <a:prstGeom prst="ellipse">
            <a:avLst/>
          </a:prstGeom>
        </p:spPr>
      </p:pic>
    </p:spTree>
    <p:custDataLst>
      <p:tags r:id="rId1"/>
    </p:custDataLst>
    <p:extLst>
      <p:ext uri="{BB962C8B-B14F-4D97-AF65-F5344CB8AC3E}">
        <p14:creationId xmlns:p14="http://schemas.microsoft.com/office/powerpoint/2010/main" val="32792324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9336DFC-2D42-1B9F-0379-211FA84F08F5}"/>
              </a:ext>
            </a:extLst>
          </p:cNvPr>
          <p:cNvGrpSpPr/>
          <p:nvPr/>
        </p:nvGrpSpPr>
        <p:grpSpPr>
          <a:xfrm>
            <a:off x="0" y="-18596"/>
            <a:ext cx="12192000" cy="6876595"/>
            <a:chOff x="0" y="0"/>
            <a:chExt cx="12192000" cy="6858000"/>
          </a:xfrm>
        </p:grpSpPr>
        <p:pic>
          <p:nvPicPr>
            <p:cNvPr id="22" name="Picture 21" descr="Background pattern&#10;&#10;Description automatically generated">
              <a:extLst>
                <a:ext uri="{FF2B5EF4-FFF2-40B4-BE49-F238E27FC236}">
                  <a16:creationId xmlns:a16="http://schemas.microsoft.com/office/drawing/2014/main" id="{F5D2969D-07A2-A98A-EB28-0E4B4E92AEC5}"/>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95038D06-CC22-1965-3D7F-69CB665FE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3" name="Round Diagonal Corner Rectangle 2"/>
          <p:cNvSpPr/>
          <p:nvPr/>
        </p:nvSpPr>
        <p:spPr>
          <a:xfrm>
            <a:off x="1919536" y="105273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CHAYA RAMESH</a:t>
            </a:r>
          </a:p>
        </p:txBody>
      </p:sp>
      <p:sp>
        <p:nvSpPr>
          <p:cNvPr id="7" name="Round Diagonal Corner Rectangle 6"/>
          <p:cNvSpPr/>
          <p:nvPr/>
        </p:nvSpPr>
        <p:spPr>
          <a:xfrm>
            <a:off x="5159896" y="105273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HEMANI SHAH</a:t>
            </a:r>
          </a:p>
        </p:txBody>
      </p:sp>
      <p:sp>
        <p:nvSpPr>
          <p:cNvPr id="8" name="Round Diagonal Corner Rectangle 7"/>
          <p:cNvSpPr/>
          <p:nvPr/>
        </p:nvSpPr>
        <p:spPr>
          <a:xfrm>
            <a:off x="1919536" y="184482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LAKSHMI THANUJA</a:t>
            </a:r>
          </a:p>
        </p:txBody>
      </p:sp>
      <p:sp>
        <p:nvSpPr>
          <p:cNvPr id="9" name="Round Diagonal Corner Rectangle 8"/>
          <p:cNvSpPr/>
          <p:nvPr/>
        </p:nvSpPr>
        <p:spPr>
          <a:xfrm>
            <a:off x="5159896" y="184482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SYEDA ASHRAF</a:t>
            </a:r>
          </a:p>
        </p:txBody>
      </p:sp>
      <p:sp>
        <p:nvSpPr>
          <p:cNvPr id="10" name="Round Diagonal Corner Rectangle 9"/>
          <p:cNvSpPr/>
          <p:nvPr/>
        </p:nvSpPr>
        <p:spPr>
          <a:xfrm>
            <a:off x="1919536" y="263691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RASHU SINGH</a:t>
            </a:r>
          </a:p>
        </p:txBody>
      </p:sp>
      <p:sp>
        <p:nvSpPr>
          <p:cNvPr id="11" name="Round Diagonal Corner Rectangle 10"/>
          <p:cNvSpPr/>
          <p:nvPr/>
        </p:nvSpPr>
        <p:spPr>
          <a:xfrm>
            <a:off x="5159896" y="263691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ELIZABETH SAM</a:t>
            </a:r>
          </a:p>
        </p:txBody>
      </p:sp>
      <p:sp>
        <p:nvSpPr>
          <p:cNvPr id="12" name="Round Diagonal Corner Rectangle 11"/>
          <p:cNvSpPr/>
          <p:nvPr/>
        </p:nvSpPr>
        <p:spPr>
          <a:xfrm>
            <a:off x="1919536" y="342900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ANISHA REGMI</a:t>
            </a:r>
          </a:p>
        </p:txBody>
      </p:sp>
      <p:sp>
        <p:nvSpPr>
          <p:cNvPr id="13" name="Round Diagonal Corner Rectangle 12"/>
          <p:cNvSpPr/>
          <p:nvPr/>
        </p:nvSpPr>
        <p:spPr>
          <a:xfrm>
            <a:off x="5159896" y="342900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KANWAGI KAUSHIK</a:t>
            </a:r>
          </a:p>
        </p:txBody>
      </p:sp>
      <p:sp>
        <p:nvSpPr>
          <p:cNvPr id="18"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WINNERS LIST</a:t>
            </a:r>
          </a:p>
        </p:txBody>
      </p:sp>
      <p:sp>
        <p:nvSpPr>
          <p:cNvPr id="2" name="Round Diagonal Corner Rectangle 7">
            <a:extLst>
              <a:ext uri="{FF2B5EF4-FFF2-40B4-BE49-F238E27FC236}">
                <a16:creationId xmlns:a16="http://schemas.microsoft.com/office/drawing/2014/main" id="{F479A838-7040-3CC3-C30F-027341B4BB95}"/>
              </a:ext>
            </a:extLst>
          </p:cNvPr>
          <p:cNvSpPr/>
          <p:nvPr/>
        </p:nvSpPr>
        <p:spPr>
          <a:xfrm>
            <a:off x="1919536" y="422108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NIDA PARVEEN</a:t>
            </a:r>
          </a:p>
        </p:txBody>
      </p:sp>
      <p:sp>
        <p:nvSpPr>
          <p:cNvPr id="4" name="Round Diagonal Corner Rectangle 8">
            <a:extLst>
              <a:ext uri="{FF2B5EF4-FFF2-40B4-BE49-F238E27FC236}">
                <a16:creationId xmlns:a16="http://schemas.microsoft.com/office/drawing/2014/main" id="{EA06FC4B-2C7A-0FE2-CA23-1ADC7E85AA57}"/>
              </a:ext>
            </a:extLst>
          </p:cNvPr>
          <p:cNvSpPr/>
          <p:nvPr/>
        </p:nvSpPr>
        <p:spPr>
          <a:xfrm>
            <a:off x="5159896" y="422108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SNEHA R H</a:t>
            </a:r>
          </a:p>
        </p:txBody>
      </p:sp>
      <p:sp>
        <p:nvSpPr>
          <p:cNvPr id="6" name="Round Diagonal Corner Rectangle 7">
            <a:extLst>
              <a:ext uri="{FF2B5EF4-FFF2-40B4-BE49-F238E27FC236}">
                <a16:creationId xmlns:a16="http://schemas.microsoft.com/office/drawing/2014/main" id="{2AF7699B-D3C7-D369-1AAD-AC8B911F2695}"/>
              </a:ext>
            </a:extLst>
          </p:cNvPr>
          <p:cNvSpPr/>
          <p:nvPr/>
        </p:nvSpPr>
        <p:spPr>
          <a:xfrm>
            <a:off x="1919536" y="508518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PREETI G</a:t>
            </a:r>
          </a:p>
        </p:txBody>
      </p:sp>
      <p:sp>
        <p:nvSpPr>
          <p:cNvPr id="15" name="Round Diagonal Corner Rectangle 8">
            <a:extLst>
              <a:ext uri="{FF2B5EF4-FFF2-40B4-BE49-F238E27FC236}">
                <a16:creationId xmlns:a16="http://schemas.microsoft.com/office/drawing/2014/main" id="{FE795F01-1DE2-E631-F58C-69DC733763C0}"/>
              </a:ext>
            </a:extLst>
          </p:cNvPr>
          <p:cNvSpPr/>
          <p:nvPr/>
        </p:nvSpPr>
        <p:spPr>
          <a:xfrm>
            <a:off x="5159896" y="508518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AKANKSHA</a:t>
            </a:r>
          </a:p>
        </p:txBody>
      </p:sp>
    </p:spTree>
    <p:extLst>
      <p:ext uri="{BB962C8B-B14F-4D97-AF65-F5344CB8AC3E}">
        <p14:creationId xmlns:p14="http://schemas.microsoft.com/office/powerpoint/2010/main" val="399394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3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childTnLst>
                          </p:cTn>
                        </p:par>
                        <p:par>
                          <p:cTn id="14" fill="hold">
                            <p:stCondLst>
                              <p:cond delay="3000"/>
                            </p:stCondLst>
                            <p:childTnLst>
                              <p:par>
                                <p:cTn id="15" presetID="6" presetClass="entr" presetSubtype="32" fill="hold" grpId="0" nodeType="after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circle(out)">
                                      <p:cBhvr>
                                        <p:cTn id="17" dur="2000"/>
                                        <p:tgtEl>
                                          <p:spTgt spid="7"/>
                                        </p:tgtEl>
                                      </p:cBhvr>
                                    </p:animEffect>
                                  </p:childTnLst>
                                </p:cTn>
                              </p:par>
                            </p:childTnLst>
                          </p:cTn>
                        </p:par>
                        <p:par>
                          <p:cTn id="18" fill="hold">
                            <p:stCondLst>
                              <p:cond delay="5250"/>
                            </p:stCondLst>
                            <p:childTnLst>
                              <p:par>
                                <p:cTn id="19" presetID="6" presetClass="entr" presetSubtype="32" fill="hold" grpId="0" nodeType="after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circle(out)">
                                      <p:cBhvr>
                                        <p:cTn id="21" dur="2000"/>
                                        <p:tgtEl>
                                          <p:spTgt spid="8"/>
                                        </p:tgtEl>
                                      </p:cBhvr>
                                    </p:animEffect>
                                  </p:childTnLst>
                                </p:cTn>
                              </p:par>
                            </p:childTnLst>
                          </p:cTn>
                        </p:par>
                        <p:par>
                          <p:cTn id="22" fill="hold">
                            <p:stCondLst>
                              <p:cond delay="7500"/>
                            </p:stCondLst>
                            <p:childTnLst>
                              <p:par>
                                <p:cTn id="23" presetID="6" presetClass="entr" presetSubtype="3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circle(out)">
                                      <p:cBhvr>
                                        <p:cTn id="25" dur="2000"/>
                                        <p:tgtEl>
                                          <p:spTgt spid="9"/>
                                        </p:tgtEl>
                                      </p:cBhvr>
                                    </p:animEffect>
                                  </p:childTnLst>
                                </p:cTn>
                              </p:par>
                            </p:childTnLst>
                          </p:cTn>
                        </p:par>
                        <p:par>
                          <p:cTn id="26" fill="hold">
                            <p:stCondLst>
                              <p:cond delay="9750"/>
                            </p:stCondLst>
                            <p:childTnLst>
                              <p:par>
                                <p:cTn id="27" presetID="6" presetClass="entr" presetSubtype="32"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circle(out)">
                                      <p:cBhvr>
                                        <p:cTn id="29" dur="2000"/>
                                        <p:tgtEl>
                                          <p:spTgt spid="10"/>
                                        </p:tgtEl>
                                      </p:cBhvr>
                                    </p:animEffect>
                                  </p:childTnLst>
                                </p:cTn>
                              </p:par>
                            </p:childTnLst>
                          </p:cTn>
                        </p:par>
                        <p:par>
                          <p:cTn id="30" fill="hold">
                            <p:stCondLst>
                              <p:cond delay="12000"/>
                            </p:stCondLst>
                            <p:childTnLst>
                              <p:par>
                                <p:cTn id="31" presetID="6" presetClass="entr" presetSubtype="32"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Effect transition="in" filter="circle(out)">
                                      <p:cBhvr>
                                        <p:cTn id="33" dur="2000"/>
                                        <p:tgtEl>
                                          <p:spTgt spid="11"/>
                                        </p:tgtEl>
                                      </p:cBhvr>
                                    </p:animEffect>
                                  </p:childTnLst>
                                </p:cTn>
                              </p:par>
                            </p:childTnLst>
                          </p:cTn>
                        </p:par>
                        <p:par>
                          <p:cTn id="34" fill="hold">
                            <p:stCondLst>
                              <p:cond delay="14250"/>
                            </p:stCondLst>
                            <p:childTnLst>
                              <p:par>
                                <p:cTn id="35" presetID="6" presetClass="entr" presetSubtype="32" fill="hold" grpId="0" nodeType="afterEffect">
                                  <p:stCondLst>
                                    <p:cond delay="250"/>
                                  </p:stCondLst>
                                  <p:childTnLst>
                                    <p:set>
                                      <p:cBhvr>
                                        <p:cTn id="36" dur="1" fill="hold">
                                          <p:stCondLst>
                                            <p:cond delay="0"/>
                                          </p:stCondLst>
                                        </p:cTn>
                                        <p:tgtEl>
                                          <p:spTgt spid="12"/>
                                        </p:tgtEl>
                                        <p:attrNameLst>
                                          <p:attrName>style.visibility</p:attrName>
                                        </p:attrNameLst>
                                      </p:cBhvr>
                                      <p:to>
                                        <p:strVal val="visible"/>
                                      </p:to>
                                    </p:set>
                                    <p:animEffect transition="in" filter="circle(out)">
                                      <p:cBhvr>
                                        <p:cTn id="37" dur="2000"/>
                                        <p:tgtEl>
                                          <p:spTgt spid="12"/>
                                        </p:tgtEl>
                                      </p:cBhvr>
                                    </p:animEffect>
                                  </p:childTnLst>
                                </p:cTn>
                              </p:par>
                            </p:childTnLst>
                          </p:cTn>
                        </p:par>
                        <p:par>
                          <p:cTn id="38" fill="hold">
                            <p:stCondLst>
                              <p:cond delay="16500"/>
                            </p:stCondLst>
                            <p:childTnLst>
                              <p:par>
                                <p:cTn id="39" presetID="6" presetClass="entr" presetSubtype="32" fill="hold" grpId="0" nodeType="afterEffect">
                                  <p:stCondLst>
                                    <p:cond delay="250"/>
                                  </p:stCondLst>
                                  <p:childTnLst>
                                    <p:set>
                                      <p:cBhvr>
                                        <p:cTn id="40" dur="1" fill="hold">
                                          <p:stCondLst>
                                            <p:cond delay="0"/>
                                          </p:stCondLst>
                                        </p:cTn>
                                        <p:tgtEl>
                                          <p:spTgt spid="13"/>
                                        </p:tgtEl>
                                        <p:attrNameLst>
                                          <p:attrName>style.visibility</p:attrName>
                                        </p:attrNameLst>
                                      </p:cBhvr>
                                      <p:to>
                                        <p:strVal val="visible"/>
                                      </p:to>
                                    </p:set>
                                    <p:animEffect transition="in" filter="circle(out)">
                                      <p:cBhvr>
                                        <p:cTn id="41" dur="2000"/>
                                        <p:tgtEl>
                                          <p:spTgt spid="13"/>
                                        </p:tgtEl>
                                      </p:cBhvr>
                                    </p:animEffect>
                                  </p:childTnLst>
                                </p:cTn>
                              </p:par>
                            </p:childTnLst>
                          </p:cTn>
                        </p:par>
                        <p:par>
                          <p:cTn id="42" fill="hold">
                            <p:stCondLst>
                              <p:cond delay="18750"/>
                            </p:stCondLst>
                            <p:childTnLst>
                              <p:par>
                                <p:cTn id="43" presetID="6" presetClass="entr" presetSubtype="32" fill="hold" grpId="0" nodeType="afterEffect">
                                  <p:stCondLst>
                                    <p:cond delay="250"/>
                                  </p:stCondLst>
                                  <p:childTnLst>
                                    <p:set>
                                      <p:cBhvr>
                                        <p:cTn id="44" dur="1" fill="hold">
                                          <p:stCondLst>
                                            <p:cond delay="0"/>
                                          </p:stCondLst>
                                        </p:cTn>
                                        <p:tgtEl>
                                          <p:spTgt spid="2"/>
                                        </p:tgtEl>
                                        <p:attrNameLst>
                                          <p:attrName>style.visibility</p:attrName>
                                        </p:attrNameLst>
                                      </p:cBhvr>
                                      <p:to>
                                        <p:strVal val="visible"/>
                                      </p:to>
                                    </p:set>
                                    <p:animEffect transition="in" filter="circle(out)">
                                      <p:cBhvr>
                                        <p:cTn id="45" dur="2000"/>
                                        <p:tgtEl>
                                          <p:spTgt spid="2"/>
                                        </p:tgtEl>
                                      </p:cBhvr>
                                    </p:animEffect>
                                  </p:childTnLst>
                                </p:cTn>
                              </p:par>
                            </p:childTnLst>
                          </p:cTn>
                        </p:par>
                        <p:par>
                          <p:cTn id="46" fill="hold">
                            <p:stCondLst>
                              <p:cond delay="21000"/>
                            </p:stCondLst>
                            <p:childTnLst>
                              <p:par>
                                <p:cTn id="47" presetID="6" presetClass="entr" presetSubtype="32" fill="hold" grpId="0" nodeType="afterEffect">
                                  <p:stCondLst>
                                    <p:cond delay="250"/>
                                  </p:stCondLst>
                                  <p:childTnLst>
                                    <p:set>
                                      <p:cBhvr>
                                        <p:cTn id="48" dur="1" fill="hold">
                                          <p:stCondLst>
                                            <p:cond delay="0"/>
                                          </p:stCondLst>
                                        </p:cTn>
                                        <p:tgtEl>
                                          <p:spTgt spid="4"/>
                                        </p:tgtEl>
                                        <p:attrNameLst>
                                          <p:attrName>style.visibility</p:attrName>
                                        </p:attrNameLst>
                                      </p:cBhvr>
                                      <p:to>
                                        <p:strVal val="visible"/>
                                      </p:to>
                                    </p:set>
                                    <p:animEffect transition="in" filter="circle(out)">
                                      <p:cBhvr>
                                        <p:cTn id="49" dur="2000"/>
                                        <p:tgtEl>
                                          <p:spTgt spid="4"/>
                                        </p:tgtEl>
                                      </p:cBhvr>
                                    </p:animEffect>
                                  </p:childTnLst>
                                </p:cTn>
                              </p:par>
                            </p:childTnLst>
                          </p:cTn>
                        </p:par>
                        <p:par>
                          <p:cTn id="50" fill="hold">
                            <p:stCondLst>
                              <p:cond delay="23250"/>
                            </p:stCondLst>
                            <p:childTnLst>
                              <p:par>
                                <p:cTn id="51" presetID="6" presetClass="entr" presetSubtype="32" fill="hold" grpId="0" nodeType="afterEffect">
                                  <p:stCondLst>
                                    <p:cond delay="250"/>
                                  </p:stCondLst>
                                  <p:childTnLst>
                                    <p:set>
                                      <p:cBhvr>
                                        <p:cTn id="52" dur="1" fill="hold">
                                          <p:stCondLst>
                                            <p:cond delay="0"/>
                                          </p:stCondLst>
                                        </p:cTn>
                                        <p:tgtEl>
                                          <p:spTgt spid="6"/>
                                        </p:tgtEl>
                                        <p:attrNameLst>
                                          <p:attrName>style.visibility</p:attrName>
                                        </p:attrNameLst>
                                      </p:cBhvr>
                                      <p:to>
                                        <p:strVal val="visible"/>
                                      </p:to>
                                    </p:set>
                                    <p:animEffect transition="in" filter="circle(out)">
                                      <p:cBhvr>
                                        <p:cTn id="53" dur="2000"/>
                                        <p:tgtEl>
                                          <p:spTgt spid="6"/>
                                        </p:tgtEl>
                                      </p:cBhvr>
                                    </p:animEffect>
                                  </p:childTnLst>
                                </p:cTn>
                              </p:par>
                            </p:childTnLst>
                          </p:cTn>
                        </p:par>
                        <p:par>
                          <p:cTn id="54" fill="hold">
                            <p:stCondLst>
                              <p:cond delay="25500"/>
                            </p:stCondLst>
                            <p:childTnLst>
                              <p:par>
                                <p:cTn id="55" presetID="6" presetClass="entr" presetSubtype="32" fill="hold" grpId="0" nodeType="afterEffect">
                                  <p:stCondLst>
                                    <p:cond delay="250"/>
                                  </p:stCondLst>
                                  <p:childTnLst>
                                    <p:set>
                                      <p:cBhvr>
                                        <p:cTn id="56" dur="1" fill="hold">
                                          <p:stCondLst>
                                            <p:cond delay="0"/>
                                          </p:stCondLst>
                                        </p:cTn>
                                        <p:tgtEl>
                                          <p:spTgt spid="15"/>
                                        </p:tgtEl>
                                        <p:attrNameLst>
                                          <p:attrName>style.visibility</p:attrName>
                                        </p:attrNameLst>
                                      </p:cBhvr>
                                      <p:to>
                                        <p:strVal val="visible"/>
                                      </p:to>
                                    </p:set>
                                    <p:animEffect transition="in" filter="circle(out)">
                                      <p:cBhvr>
                                        <p:cTn id="5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8" grpId="0"/>
      <p:bldP spid="2" grpId="0" animBg="1"/>
      <p:bldP spid="4" grpId="0" animBg="1"/>
      <p:bldP spid="6"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14CFE66-5C43-3531-409C-FFC1C69627AA}"/>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18596"/>
            <a:ext cx="12192000" cy="687659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6" name="Rectangle 2"/>
          <p:cNvSpPr txBox="1">
            <a:spLocks noChangeArrowheads="1"/>
          </p:cNvSpPr>
          <p:nvPr/>
        </p:nvSpPr>
        <p:spPr>
          <a:xfrm>
            <a:off x="2423592" y="1916832"/>
            <a:ext cx="5832648" cy="3312367"/>
          </a:xfrm>
          <a:prstGeom prst="rect">
            <a:avLst/>
          </a:prstGeom>
          <a:effectLst>
            <a:glow rad="63500">
              <a:schemeClr val="accent1">
                <a:satMod val="175000"/>
                <a:alpha val="40000"/>
              </a:schemeClr>
            </a:glow>
          </a:effectLst>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5000" b="1" dirty="0">
                <a:solidFill>
                  <a:srgbClr val="128CB0"/>
                </a:solidFill>
                <a:latin typeface="Arial Black" panose="020B0A04020102020204" pitchFamily="34" charset="0"/>
                <a:cs typeface="Calibri" panose="020F0502020204030204" pitchFamily="34" charset="0"/>
              </a:rPr>
              <a:t>Well Done to the winners… </a:t>
            </a:r>
            <a:r>
              <a:rPr lang="en-US" sz="5000" b="1" dirty="0">
                <a:solidFill>
                  <a:schemeClr val="tx1"/>
                </a:solidFill>
                <a:latin typeface="Arial Black" panose="020B0A04020102020204" pitchFamily="34" charset="0"/>
                <a:cs typeface="Calibri" panose="020F0502020204030204" pitchFamily="34" charset="0"/>
              </a:rPr>
              <a:t>– </a:t>
            </a:r>
            <a:r>
              <a:rPr lang="en-US" sz="5000" b="1" dirty="0">
                <a:solidFill>
                  <a:srgbClr val="F8971C"/>
                </a:solidFill>
                <a:latin typeface="Arial Black" panose="020B0A04020102020204" pitchFamily="34" charset="0"/>
                <a:cs typeface="Calibri" panose="020F0502020204030204" pitchFamily="34" charset="0"/>
              </a:rPr>
              <a:t>…Good Luck for July’23</a:t>
            </a:r>
          </a:p>
        </p:txBody>
      </p:sp>
    </p:spTree>
    <p:extLst>
      <p:ext uri="{BB962C8B-B14F-4D97-AF65-F5344CB8AC3E}">
        <p14:creationId xmlns:p14="http://schemas.microsoft.com/office/powerpoint/2010/main" val="1800603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A4EE70B-ECA5-3FB4-B86C-92D5967B4F1E}"/>
              </a:ext>
            </a:extLst>
          </p:cNvPr>
          <p:cNvGrpSpPr/>
          <p:nvPr/>
        </p:nvGrpSpPr>
        <p:grpSpPr>
          <a:xfrm>
            <a:off x="0" y="0"/>
            <a:ext cx="12192000" cy="6858000"/>
            <a:chOff x="0" y="-18595"/>
            <a:chExt cx="12192000" cy="6858000"/>
          </a:xfrm>
        </p:grpSpPr>
        <p:grpSp>
          <p:nvGrpSpPr>
            <p:cNvPr id="2" name="Group 1">
              <a:extLst>
                <a:ext uri="{FF2B5EF4-FFF2-40B4-BE49-F238E27FC236}">
                  <a16:creationId xmlns:a16="http://schemas.microsoft.com/office/drawing/2014/main" id="{9A35FE8D-F04A-7F46-4727-7E4E48274E8F}"/>
                </a:ext>
              </a:extLst>
            </p:cNvPr>
            <p:cNvGrpSpPr/>
            <p:nvPr/>
          </p:nvGrpSpPr>
          <p:grpSpPr>
            <a:xfrm>
              <a:off x="0" y="-18595"/>
              <a:ext cx="12192000" cy="6858000"/>
              <a:chOff x="0" y="0"/>
              <a:chExt cx="12192000" cy="6858000"/>
            </a:xfrm>
          </p:grpSpPr>
          <p:pic>
            <p:nvPicPr>
              <p:cNvPr id="4" name="Picture 3" descr="Background pattern&#10;&#10;Description automatically generated">
                <a:extLst>
                  <a:ext uri="{FF2B5EF4-FFF2-40B4-BE49-F238E27FC236}">
                    <a16:creationId xmlns:a16="http://schemas.microsoft.com/office/drawing/2014/main" id="{48B92B4E-13CC-27C7-BCB3-D0E2FE6642AB}"/>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4349E059-1ADB-E12F-2321-B58429508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7" name="Picture 1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9" name="Picture 8" descr="Shape, circle&#10;&#10;Description automatically generated">
              <a:extLst>
                <a:ext uri="{FF2B5EF4-FFF2-40B4-BE49-F238E27FC236}">
                  <a16:creationId xmlns:a16="http://schemas.microsoft.com/office/drawing/2014/main" id="{3D5D9736-87E8-356C-9823-B1BBD4ECCF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2" name="Wave 21"/>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CHAYA RAMESH</a:t>
            </a:r>
          </a:p>
        </p:txBody>
      </p:sp>
      <p:sp>
        <p:nvSpPr>
          <p:cNvPr id="7" name="Up Ribbon 6"/>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ACE PERFORMER</a:t>
            </a:r>
          </a:p>
        </p:txBody>
      </p:sp>
      <p:sp>
        <p:nvSpPr>
          <p:cNvPr id="18" name="TextBox 17"/>
          <p:cNvSpPr txBox="1"/>
          <p:nvPr/>
        </p:nvSpPr>
        <p:spPr>
          <a:xfrm>
            <a:off x="3818746" y="807670"/>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Consistency is her middle name! Chaya has rocked her KRA’s with ease again this month.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No number is too big or too small for this Wonder Woman ! A star performer with immense focus and determination to be the best – Chaya has achieved these numbers every month keeping her quality and controllable targets too in mind.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Having you on the team is a huge inspiration for everyone else.  Your cheerfulness and positivity is also so good to see. </a:t>
            </a:r>
          </a:p>
          <a:p>
            <a:pPr algn="just"/>
            <a:r>
              <a:rPr lang="en-US" sz="2200" dirty="0">
                <a:solidFill>
                  <a:schemeClr val="bg1"/>
                </a:solidFill>
                <a:latin typeface="Monotype Corsiva" panose="03010101010201010101" pitchFamily="66" charset="0"/>
              </a:rPr>
              <a:t>It has been a pleasure to work with you, and we are looking forward to seeing what the future holds for you.</a:t>
            </a:r>
          </a:p>
        </p:txBody>
      </p:sp>
      <p:pic>
        <p:nvPicPr>
          <p:cNvPr id="10" name="Picture 9" descr="A person smiling at the camera&#10;&#10;Description automatically generated">
            <a:extLst>
              <a:ext uri="{FF2B5EF4-FFF2-40B4-BE49-F238E27FC236}">
                <a16:creationId xmlns:a16="http://schemas.microsoft.com/office/drawing/2014/main" id="{8EDC7014-38F2-784D-5C7D-179CDC04A645}"/>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579464" y="456328"/>
            <a:ext cx="2743200" cy="2743200"/>
          </a:xfrm>
          <a:prstGeom prst="ellipse">
            <a:avLst/>
          </a:prstGeom>
        </p:spPr>
      </p:pic>
    </p:spTree>
    <p:custDataLst>
      <p:tags r:id="rId1"/>
    </p:custDataLst>
    <p:extLst>
      <p:ext uri="{BB962C8B-B14F-4D97-AF65-F5344CB8AC3E}">
        <p14:creationId xmlns:p14="http://schemas.microsoft.com/office/powerpoint/2010/main" val="2452309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in)">
                                      <p:cBhvr>
                                        <p:cTn id="16" dur="2000"/>
                                        <p:tgtEl>
                                          <p:spTgt spid="22"/>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66CBC55-DBE9-99E1-2560-3E94DE7D286A}"/>
              </a:ext>
            </a:extLst>
          </p:cNvPr>
          <p:cNvGrpSpPr/>
          <p:nvPr/>
        </p:nvGrpSpPr>
        <p:grpSpPr>
          <a:xfrm>
            <a:off x="0" y="0"/>
            <a:ext cx="12192000" cy="6858000"/>
            <a:chOff x="0" y="-18595"/>
            <a:chExt cx="12192000" cy="6858000"/>
          </a:xfrm>
        </p:grpSpPr>
        <p:grpSp>
          <p:nvGrpSpPr>
            <p:cNvPr id="15" name="Group 14">
              <a:extLst>
                <a:ext uri="{FF2B5EF4-FFF2-40B4-BE49-F238E27FC236}">
                  <a16:creationId xmlns:a16="http://schemas.microsoft.com/office/drawing/2014/main" id="{91069C85-05AB-F024-A97C-EB39A5289C54}"/>
                </a:ext>
              </a:extLst>
            </p:cNvPr>
            <p:cNvGrpSpPr/>
            <p:nvPr/>
          </p:nvGrpSpPr>
          <p:grpSpPr>
            <a:xfrm>
              <a:off x="0" y="-18595"/>
              <a:ext cx="12192000" cy="6858000"/>
              <a:chOff x="0" y="0"/>
              <a:chExt cx="12192000" cy="6858000"/>
            </a:xfrm>
          </p:grpSpPr>
          <p:pic>
            <p:nvPicPr>
              <p:cNvPr id="23" name="Picture 22" descr="Background pattern&#10;&#10;Description automatically generated">
                <a:extLst>
                  <a:ext uri="{FF2B5EF4-FFF2-40B4-BE49-F238E27FC236}">
                    <a16:creationId xmlns:a16="http://schemas.microsoft.com/office/drawing/2014/main" id="{C47E3FF1-C16C-043D-781A-17252489F7F9}"/>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E201A923-5D59-AC0D-7B1B-3F652ED168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20" name="Picture 19">
              <a:extLst>
                <a:ext uri="{FF2B5EF4-FFF2-40B4-BE49-F238E27FC236}">
                  <a16:creationId xmlns:a16="http://schemas.microsoft.com/office/drawing/2014/main" id="{729BD871-193C-82FC-B722-E8668ED9CB0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22" name="Picture 21" descr="Shape, circle&#10;&#10;Description automatically generated">
              <a:extLst>
                <a:ext uri="{FF2B5EF4-FFF2-40B4-BE49-F238E27FC236}">
                  <a16:creationId xmlns:a16="http://schemas.microsoft.com/office/drawing/2014/main" id="{BCBC2C66-5BFA-DE97-ECC7-46B36DC00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HEMANI SHAH</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29156"/>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Hemani is an active, enthusiastic, and passionate team member in Exit.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Highly self-motivated to achieve her monthly numbers, she needs no follow up and no reminders. </a:t>
            </a:r>
          </a:p>
          <a:p>
            <a:pPr algn="just"/>
            <a:r>
              <a:rPr lang="en-US" sz="2200" dirty="0">
                <a:solidFill>
                  <a:schemeClr val="bg1"/>
                </a:solidFill>
                <a:latin typeface="Monotype Corsiva" panose="03010101010201010101" pitchFamily="66" charset="0"/>
              </a:rPr>
              <a:t>Her keen participation on client calls, willingness to volunteer for test projects and assignments and just be a cheerleader for her team mates is what makes her so special!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It’s great to have you as a part of the team and we wish you every success in future! </a:t>
            </a: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- 83%</a:t>
            </a:r>
          </a:p>
        </p:txBody>
      </p:sp>
      <p:pic>
        <p:nvPicPr>
          <p:cNvPr id="4" name="Picture 3" descr="A person taking a selfie&#10;&#10;Description automatically generated">
            <a:extLst>
              <a:ext uri="{FF2B5EF4-FFF2-40B4-BE49-F238E27FC236}">
                <a16:creationId xmlns:a16="http://schemas.microsoft.com/office/drawing/2014/main" id="{09EB786A-45D8-111E-DD1F-E0FC5B7B3EC3}"/>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573488" y="451463"/>
            <a:ext cx="2743200" cy="2743200"/>
          </a:xfrm>
          <a:prstGeom prst="ellipse">
            <a:avLst/>
          </a:prstGeom>
        </p:spPr>
      </p:pic>
    </p:spTree>
    <p:custDataLst>
      <p:tags r:id="rId1"/>
    </p:custDataLst>
    <p:extLst>
      <p:ext uri="{BB962C8B-B14F-4D97-AF65-F5344CB8AC3E}">
        <p14:creationId xmlns:p14="http://schemas.microsoft.com/office/powerpoint/2010/main" val="2116812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9F75514-F3E3-4A4A-66DC-6DB04B1CFC6F}"/>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00C96B84-CDFC-3C19-625D-FCA23D5A8379}"/>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CFF2476D-510A-0EF2-12E9-DA0642C6A8B6}"/>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88FBD6EB-57FC-30B7-2AC8-9CE2BD7C1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FF78D254-0767-9ADC-A51A-AEC86008D09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57176A58-C2C6-B6C7-4C98-6E5BF2E89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LAKSHMI THANUJA</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07670"/>
            <a:ext cx="5085565" cy="5509200"/>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is a stalwart in CE and </a:t>
            </a:r>
            <a:r>
              <a:rPr lang="en-US" sz="2200" dirty="0" err="1">
                <a:solidFill>
                  <a:schemeClr val="bg1"/>
                </a:solidFill>
                <a:latin typeface="Monotype Corsiva" panose="03010101010201010101" pitchFamily="66" charset="0"/>
              </a:rPr>
              <a:t>Carelon</a:t>
            </a:r>
            <a:r>
              <a:rPr lang="en-US" sz="2200" dirty="0">
                <a:solidFill>
                  <a:schemeClr val="bg1"/>
                </a:solidFill>
                <a:latin typeface="Monotype Corsiva" panose="03010101010201010101" pitchFamily="66" charset="0"/>
              </a:rPr>
              <a:t>, demonstrating unwavering strength and a commitment to continuous self-improvement.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consistently strives to surpass her own accomplishments, serving as a beacon of reliability and is an invaluable asset to the team. Her ability to take ownership , learn from her mistakes and take feedback is very commendable. </a:t>
            </a:r>
          </a:p>
          <a:p>
            <a:pPr algn="just"/>
            <a:endParaRPr lang="en-US" sz="2200" dirty="0">
              <a:solidFill>
                <a:schemeClr val="bg1"/>
              </a:solidFill>
              <a:latin typeface="Monotype Corsiva" panose="03010101010201010101" pitchFamily="66" charset="0"/>
            </a:endParaRPr>
          </a:p>
          <a:p>
            <a:pPr algn="just"/>
            <a:r>
              <a:rPr lang="en-US" sz="2200" dirty="0" err="1">
                <a:solidFill>
                  <a:schemeClr val="bg1"/>
                </a:solidFill>
                <a:latin typeface="Monotype Corsiva" panose="03010101010201010101" pitchFamily="66" charset="0"/>
              </a:rPr>
              <a:t>Inspite</a:t>
            </a:r>
            <a:r>
              <a:rPr lang="en-US" sz="2200" dirty="0">
                <a:solidFill>
                  <a:schemeClr val="bg1"/>
                </a:solidFill>
                <a:latin typeface="Monotype Corsiva" panose="03010101010201010101" pitchFamily="66" charset="0"/>
              </a:rPr>
              <a:t> of handling multiple roles and having to work on multiple clients , we are delighted to see Thanuja holding on to her quality standards. </a:t>
            </a:r>
          </a:p>
          <a:p>
            <a:pPr algn="just"/>
            <a:r>
              <a:rPr lang="en-US" sz="2200" dirty="0">
                <a:solidFill>
                  <a:schemeClr val="bg1"/>
                </a:solidFill>
                <a:latin typeface="Monotype Corsiva" panose="03010101010201010101" pitchFamily="66" charset="0"/>
              </a:rPr>
              <a:t>Keep it up Thanuja ! </a:t>
            </a: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82%</a:t>
            </a:r>
          </a:p>
        </p:txBody>
      </p:sp>
      <p:pic>
        <p:nvPicPr>
          <p:cNvPr id="3" name="Picture 2" descr="A person with her hand on her chin&#10;&#10;Description automatically generated">
            <a:extLst>
              <a:ext uri="{FF2B5EF4-FFF2-40B4-BE49-F238E27FC236}">
                <a16:creationId xmlns:a16="http://schemas.microsoft.com/office/drawing/2014/main" id="{2A5F7CCB-BDC5-75ED-E3B8-8B5EDF9165A5}"/>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579464" y="460232"/>
            <a:ext cx="2743200" cy="2743200"/>
          </a:xfrm>
          <a:prstGeom prst="ellipse">
            <a:avLst/>
          </a:prstGeom>
        </p:spPr>
      </p:pic>
    </p:spTree>
    <p:custDataLst>
      <p:tags r:id="rId1"/>
    </p:custDataLst>
    <p:extLst>
      <p:ext uri="{BB962C8B-B14F-4D97-AF65-F5344CB8AC3E}">
        <p14:creationId xmlns:p14="http://schemas.microsoft.com/office/powerpoint/2010/main" val="3902406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SYEDA ASHRAF</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You have been a valuable member of our Team and we have noticed  all the hard  work you have put in.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highly appreciate the fact that you need no follow ups and all your work is up to date and above par!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it up! We wish you </a:t>
            </a:r>
            <a:r>
              <a:rPr lang="en-US" sz="2200" dirty="0" err="1">
                <a:solidFill>
                  <a:schemeClr val="bg1"/>
                </a:solidFill>
                <a:latin typeface="Monotype Corsiva" panose="03010101010201010101" pitchFamily="66" charset="0"/>
              </a:rPr>
              <a:t>goodluck</a:t>
            </a:r>
            <a:r>
              <a:rPr lang="en-US" sz="2200" dirty="0">
                <a:solidFill>
                  <a:schemeClr val="bg1"/>
                </a:solidFill>
                <a:latin typeface="Monotype Corsiva" panose="03010101010201010101" pitchFamily="66" charset="0"/>
              </a:rPr>
              <a:t> for the upcoming month!</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Super proud of U!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4" name="Picture 3" descr="A person taking a selfie&#10;&#10;Description automatically generated">
            <a:extLst>
              <a:ext uri="{FF2B5EF4-FFF2-40B4-BE49-F238E27FC236}">
                <a16:creationId xmlns:a16="http://schemas.microsoft.com/office/drawing/2014/main" id="{584E2343-77A4-40C0-6399-69E6BFC245A9}"/>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586971" y="457439"/>
            <a:ext cx="2743200" cy="2743200"/>
          </a:xfrm>
          <a:prstGeom prst="ellipse">
            <a:avLst/>
          </a:prstGeom>
        </p:spPr>
      </p:pic>
    </p:spTree>
    <p:custDataLst>
      <p:tags r:id="rId1"/>
    </p:custDataLst>
    <p:extLst>
      <p:ext uri="{BB962C8B-B14F-4D97-AF65-F5344CB8AC3E}">
        <p14:creationId xmlns:p14="http://schemas.microsoft.com/office/powerpoint/2010/main" val="1024121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RASHU SINGH</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3816429"/>
          </a:xfrm>
          <a:prstGeom prst="rect">
            <a:avLst/>
          </a:prstGeom>
          <a:noFill/>
          <a:ln>
            <a:noFill/>
          </a:ln>
        </p:spPr>
        <p:txBody>
          <a:bodyPr wrap="square" rtlCol="0">
            <a:spAutoFit/>
          </a:bodyPr>
          <a:lstStyle/>
          <a:p>
            <a:pPr algn="just"/>
            <a:r>
              <a:rPr lang="en-US" sz="2200" dirty="0" err="1">
                <a:solidFill>
                  <a:schemeClr val="bg1"/>
                </a:solidFill>
                <a:latin typeface="Monotype Corsiva" panose="03010101010201010101" pitchFamily="66" charset="0"/>
              </a:rPr>
              <a:t>Rashu</a:t>
            </a:r>
            <a:r>
              <a:rPr lang="en-US" sz="2200" dirty="0">
                <a:solidFill>
                  <a:schemeClr val="bg1"/>
                </a:solidFill>
                <a:latin typeface="Monotype Corsiva" panose="03010101010201010101" pitchFamily="66" charset="0"/>
              </a:rPr>
              <a:t> is one such employee who inspires all of us to push harder and work diligently..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has always helped her fellow team mates and has been very patient with everything.</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has managed to achieve all her KRAs throughout and we wish to see her achieving great success in near future as well.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Well done </a:t>
            </a:r>
            <a:r>
              <a:rPr lang="en-US" sz="2200" dirty="0" err="1">
                <a:solidFill>
                  <a:schemeClr val="bg1"/>
                </a:solidFill>
                <a:latin typeface="Monotype Corsiva" panose="03010101010201010101" pitchFamily="66" charset="0"/>
              </a:rPr>
              <a:t>Rashu</a:t>
            </a:r>
            <a:r>
              <a:rPr lang="en-US" sz="2200" dirty="0">
                <a:solidFill>
                  <a:schemeClr val="bg1"/>
                </a:solidFill>
                <a:latin typeface="Monotype Corsiva" panose="03010101010201010101" pitchFamily="66" charset="0"/>
              </a:rPr>
              <a:t> ! proud of you!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4" name="Picture 3" descr="A person smiling for the camera&#10;&#10;Description automatically generated">
            <a:extLst>
              <a:ext uri="{FF2B5EF4-FFF2-40B4-BE49-F238E27FC236}">
                <a16:creationId xmlns:a16="http://schemas.microsoft.com/office/drawing/2014/main" id="{8E650257-B1C5-ED59-3462-6AB93980E107}"/>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577950" y="456897"/>
            <a:ext cx="2743200" cy="2743200"/>
          </a:xfrm>
          <a:prstGeom prst="ellipse">
            <a:avLst/>
          </a:prstGeom>
        </p:spPr>
      </p:pic>
    </p:spTree>
    <p:custDataLst>
      <p:tags r:id="rId1"/>
    </p:custDataLst>
    <p:extLst>
      <p:ext uri="{BB962C8B-B14F-4D97-AF65-F5344CB8AC3E}">
        <p14:creationId xmlns:p14="http://schemas.microsoft.com/office/powerpoint/2010/main" val="738405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ELIZABETH SAM</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The calm and mature member of the CITI Team. Elizabeth handles her client </a:t>
            </a:r>
            <a:r>
              <a:rPr lang="en-US" sz="2200" dirty="0" err="1">
                <a:solidFill>
                  <a:schemeClr val="bg1"/>
                </a:solidFill>
                <a:latin typeface="Monotype Corsiva" panose="03010101010201010101" pitchFamily="66" charset="0"/>
              </a:rPr>
              <a:t>spocs</a:t>
            </a:r>
            <a:r>
              <a:rPr lang="en-US" sz="2200" dirty="0">
                <a:solidFill>
                  <a:schemeClr val="bg1"/>
                </a:solidFill>
                <a:latin typeface="Monotype Corsiva" panose="03010101010201010101" pitchFamily="66" charset="0"/>
              </a:rPr>
              <a:t> with ease and is a pillar of support for her SME.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growth and improvement is truly commendable! Her willingness to learn and adapt is a testament to her commitment and enthusiasm to work.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 is a pleasure to witness her excelling in all that she takes 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 true asset to the team! Keep up the excellent work!</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3" name="Picture 2" descr="A person smiling for the camera&#10;&#10;Description automatically generated">
            <a:extLst>
              <a:ext uri="{FF2B5EF4-FFF2-40B4-BE49-F238E27FC236}">
                <a16:creationId xmlns:a16="http://schemas.microsoft.com/office/drawing/2014/main" id="{D33F408D-726F-B812-6326-A10556D23FE8}"/>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585440" y="456612"/>
            <a:ext cx="2743200" cy="2743200"/>
          </a:xfrm>
          <a:prstGeom prst="ellipse">
            <a:avLst/>
          </a:prstGeom>
        </p:spPr>
      </p:pic>
    </p:spTree>
    <p:custDataLst>
      <p:tags r:id="rId1"/>
    </p:custDataLst>
    <p:extLst>
      <p:ext uri="{BB962C8B-B14F-4D97-AF65-F5344CB8AC3E}">
        <p14:creationId xmlns:p14="http://schemas.microsoft.com/office/powerpoint/2010/main" val="1059033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ANISHA REGMI</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 consistent performer in the team, your efforts and hardwork is highly appreciated. Being open to feedback and change is an amazing attribute to have.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Appreciate the fact that you worked sincerely on the feedback and ensured you adhered to the standards set. The team has benefited from your contributions to it.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dedication and commitment has paid off.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shining the way you do always! </a:t>
            </a:r>
            <a:endParaRPr lang="en-US" sz="2200" b="1" i="1" dirty="0">
              <a:solidFill>
                <a:schemeClr val="bg1"/>
              </a:solidFill>
              <a:latin typeface="Monotype Corsiva" panose="03010101010201010101" pitchFamily="66" charset="0"/>
              <a:cs typeface="Mongolian Baiti" panose="03000500000000000000" pitchFamily="66" charset="0"/>
            </a:endParaRPr>
          </a:p>
        </p:txBody>
      </p:sp>
      <p:pic>
        <p:nvPicPr>
          <p:cNvPr id="3" name="Picture 2" descr="A person in a red shirt&#10;&#10;Description automatically generated">
            <a:extLst>
              <a:ext uri="{FF2B5EF4-FFF2-40B4-BE49-F238E27FC236}">
                <a16:creationId xmlns:a16="http://schemas.microsoft.com/office/drawing/2014/main" id="{5A8578EA-7A5A-A830-21C8-48B0ED87C09B}"/>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579464" y="466208"/>
            <a:ext cx="2743200" cy="2743200"/>
          </a:xfrm>
          <a:prstGeom prst="ellipse">
            <a:avLst/>
          </a:prstGeom>
        </p:spPr>
      </p:pic>
    </p:spTree>
    <p:custDataLst>
      <p:tags r:id="rId1"/>
    </p:custDataLst>
    <p:extLst>
      <p:ext uri="{BB962C8B-B14F-4D97-AF65-F5344CB8AC3E}">
        <p14:creationId xmlns:p14="http://schemas.microsoft.com/office/powerpoint/2010/main" val="947557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rPr>
              <a:t>KANWAGI KAUSHIK</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832092"/>
          </a:xfrm>
          <a:prstGeom prst="rect">
            <a:avLst/>
          </a:prstGeom>
          <a:noFill/>
          <a:ln>
            <a:noFill/>
          </a:ln>
        </p:spPr>
        <p:txBody>
          <a:bodyPr wrap="square" rtlCol="0">
            <a:spAutoFit/>
          </a:bodyPr>
          <a:lstStyle/>
          <a:p>
            <a:pPr algn="just"/>
            <a:r>
              <a:rPr lang="en-US" sz="2200" dirty="0" err="1">
                <a:solidFill>
                  <a:schemeClr val="bg1"/>
                </a:solidFill>
                <a:latin typeface="Monotype Corsiva" panose="03010101010201010101" pitchFamily="66" charset="0"/>
              </a:rPr>
              <a:t>Kanwagi</a:t>
            </a:r>
            <a:r>
              <a:rPr lang="en-US" sz="2200" dirty="0">
                <a:solidFill>
                  <a:schemeClr val="bg1"/>
                </a:solidFill>
                <a:latin typeface="Monotype Corsiva" panose="03010101010201010101" pitchFamily="66" charset="0"/>
              </a:rPr>
              <a:t> consistently demonstrates an exemplary level of professionalism and an impeccable work ethic that has not gone unnoticed.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helped us with TCL scheduling, Cargill interviews along with doing her part of an Engagement Specialist! She always goes above and beyond her responsibilities, taking on additional projects and offering support to the team whenever needed.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outstanding performance serves as an inspiration to us all, and we look forward to witnessing her continued success at AceNgage.</a:t>
            </a:r>
            <a:endParaRPr lang="en-US" sz="2200" b="1" i="1" dirty="0">
              <a:solidFill>
                <a:schemeClr val="bg1"/>
              </a:solidFill>
              <a:latin typeface="Monotype Corsiva" panose="03010101010201010101" pitchFamily="66" charset="0"/>
              <a:cs typeface="Mongolian Baiti" panose="03000500000000000000" pitchFamily="66" charset="0"/>
            </a:endParaRPr>
          </a:p>
        </p:txBody>
      </p:sp>
      <p:pic>
        <p:nvPicPr>
          <p:cNvPr id="3" name="Picture 2" descr="A person smiling at the camera&#10;&#10;Description automatically generated">
            <a:extLst>
              <a:ext uri="{FF2B5EF4-FFF2-40B4-BE49-F238E27FC236}">
                <a16:creationId xmlns:a16="http://schemas.microsoft.com/office/drawing/2014/main" id="{3926ABE2-88ED-BD59-50E1-411B94816976}"/>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585440" y="463800"/>
            <a:ext cx="2743200" cy="2743200"/>
          </a:xfrm>
          <a:prstGeom prst="ellipse">
            <a:avLst/>
          </a:prstGeom>
        </p:spPr>
      </p:pic>
    </p:spTree>
    <p:custDataLst>
      <p:tags r:id="rId1"/>
    </p:custDataLst>
    <p:extLst>
      <p:ext uri="{BB962C8B-B14F-4D97-AF65-F5344CB8AC3E}">
        <p14:creationId xmlns:p14="http://schemas.microsoft.com/office/powerpoint/2010/main" val="2679352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3"/>
</p:tagLst>
</file>

<file path=ppt/tags/tag10.xml><?xml version="1.0" encoding="utf-8"?>
<p:tagLst xmlns:a="http://schemas.openxmlformats.org/drawingml/2006/main" xmlns:r="http://schemas.openxmlformats.org/officeDocument/2006/relationships" xmlns:p="http://schemas.openxmlformats.org/presentationml/2006/main">
  <p:tag name="TIMING" val="|15.1"/>
</p:tagLst>
</file>

<file path=ppt/tags/tag11.xml><?xml version="1.0" encoding="utf-8"?>
<p:tagLst xmlns:a="http://schemas.openxmlformats.org/drawingml/2006/main" xmlns:r="http://schemas.openxmlformats.org/officeDocument/2006/relationships" xmlns:p="http://schemas.openxmlformats.org/presentationml/2006/main">
  <p:tag name="TIMING" val="|15.1"/>
</p:tagLst>
</file>

<file path=ppt/tags/tag12.xml><?xml version="1.0" encoding="utf-8"?>
<p:tagLst xmlns:a="http://schemas.openxmlformats.org/drawingml/2006/main" xmlns:r="http://schemas.openxmlformats.org/officeDocument/2006/relationships" xmlns:p="http://schemas.openxmlformats.org/presentationml/2006/main">
  <p:tag name="TIMING" val="|15.1"/>
</p:tagLst>
</file>

<file path=ppt/tags/tag2.xml><?xml version="1.0" encoding="utf-8"?>
<p:tagLst xmlns:a="http://schemas.openxmlformats.org/drawingml/2006/main" xmlns:r="http://schemas.openxmlformats.org/officeDocument/2006/relationships" xmlns:p="http://schemas.openxmlformats.org/presentationml/2006/main">
  <p:tag name="TIMING" val="|13.8"/>
</p:tagLst>
</file>

<file path=ppt/tags/tag3.xml><?xml version="1.0" encoding="utf-8"?>
<p:tagLst xmlns:a="http://schemas.openxmlformats.org/drawingml/2006/main" xmlns:r="http://schemas.openxmlformats.org/officeDocument/2006/relationships" xmlns:p="http://schemas.openxmlformats.org/presentationml/2006/main">
  <p:tag name="TIMING" val="|13.8"/>
</p:tagLst>
</file>

<file path=ppt/tags/tag4.xml><?xml version="1.0" encoding="utf-8"?>
<p:tagLst xmlns:a="http://schemas.openxmlformats.org/drawingml/2006/main" xmlns:r="http://schemas.openxmlformats.org/officeDocument/2006/relationships" xmlns:p="http://schemas.openxmlformats.org/presentationml/2006/main">
  <p:tag name="TIMING" val="|12.5"/>
</p:tagLst>
</file>

<file path=ppt/tags/tag5.xml><?xml version="1.0" encoding="utf-8"?>
<p:tagLst xmlns:a="http://schemas.openxmlformats.org/drawingml/2006/main" xmlns:r="http://schemas.openxmlformats.org/officeDocument/2006/relationships" xmlns:p="http://schemas.openxmlformats.org/presentationml/2006/main">
  <p:tag name="TIMING" val="|12.5"/>
</p:tagLst>
</file>

<file path=ppt/tags/tag6.xml><?xml version="1.0" encoding="utf-8"?>
<p:tagLst xmlns:a="http://schemas.openxmlformats.org/drawingml/2006/main" xmlns:r="http://schemas.openxmlformats.org/officeDocument/2006/relationships" xmlns:p="http://schemas.openxmlformats.org/presentationml/2006/main">
  <p:tag name="TIMING" val="|12.5"/>
</p:tagLst>
</file>

<file path=ppt/tags/tag7.xml><?xml version="1.0" encoding="utf-8"?>
<p:tagLst xmlns:a="http://schemas.openxmlformats.org/drawingml/2006/main" xmlns:r="http://schemas.openxmlformats.org/officeDocument/2006/relationships" xmlns:p="http://schemas.openxmlformats.org/presentationml/2006/main">
  <p:tag name="TIMING" val="|12.5"/>
</p:tagLst>
</file>

<file path=ppt/tags/tag8.xml><?xml version="1.0" encoding="utf-8"?>
<p:tagLst xmlns:a="http://schemas.openxmlformats.org/drawingml/2006/main" xmlns:r="http://schemas.openxmlformats.org/officeDocument/2006/relationships" xmlns:p="http://schemas.openxmlformats.org/presentationml/2006/main">
  <p:tag name="TIMING" val="|12.5"/>
</p:tagLst>
</file>

<file path=ppt/tags/tag9.xml><?xml version="1.0" encoding="utf-8"?>
<p:tagLst xmlns:a="http://schemas.openxmlformats.org/drawingml/2006/main" xmlns:r="http://schemas.openxmlformats.org/officeDocument/2006/relationships" xmlns:p="http://schemas.openxmlformats.org/presentationml/2006/main">
  <p:tag name="TIMING" val="|12.5"/>
</p:tagLst>
</file>

<file path=ppt/theme/theme1.xml><?xml version="1.0" encoding="utf-8"?>
<a:theme xmlns:a="http://schemas.openxmlformats.org/drawingml/2006/main" name="Acengageblue">
  <a:themeElements>
    <a:clrScheme name="Custom 1">
      <a:dk1>
        <a:srgbClr val="080808"/>
      </a:dk1>
      <a:lt1>
        <a:srgbClr val="F8F8F8"/>
      </a:lt1>
      <a:dk2>
        <a:srgbClr val="000000"/>
      </a:dk2>
      <a:lt2>
        <a:srgbClr val="F2F8ED"/>
      </a:lt2>
      <a:accent1>
        <a:srgbClr val="002060"/>
      </a:accent1>
      <a:accent2>
        <a:srgbClr val="FFFFFF"/>
      </a:accent2>
      <a:accent3>
        <a:srgbClr val="FBFBFB"/>
      </a:accent3>
      <a:accent4>
        <a:srgbClr val="060606"/>
      </a:accent4>
      <a:accent5>
        <a:srgbClr val="808080"/>
      </a:accent5>
      <a:accent6>
        <a:srgbClr val="DDDDDD"/>
      </a:accent6>
      <a:hlink>
        <a:srgbClr val="4891EA"/>
      </a:hlink>
      <a:folHlink>
        <a:srgbClr val="7AAFF0"/>
      </a:folHlink>
    </a:clrScheme>
    <a:fontScheme name="circles">
      <a:majorFont>
        <a:latin typeface="Century Gothic"/>
        <a:ea typeface=""/>
        <a:cs typeface="Arial"/>
      </a:majorFont>
      <a:minorFont>
        <a:latin typeface="Century Gothic"/>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rcles 1">
        <a:dk1>
          <a:srgbClr val="005A58"/>
        </a:dk1>
        <a:lt1>
          <a:srgbClr val="FFFFFF"/>
        </a:lt1>
        <a:dk2>
          <a:srgbClr val="008080"/>
        </a:dk2>
        <a:lt2>
          <a:srgbClr val="FFFFCD"/>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2"/>
        </a:folHlink>
      </a:clrScheme>
      <a:clrMap bg1="dk2" tx1="lt1" bg2="dk1" tx2="lt2" accent1="accent1" accent2="accent2" accent3="accent3" accent4="accent4" accent5="accent5" accent6="accent6" hlink="hlink" folHlink="folHlink"/>
    </a:extraClrScheme>
    <a:extraClrScheme>
      <a:clrScheme name="circles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circles 3">
        <a:dk1>
          <a:srgbClr val="000000"/>
        </a:dk1>
        <a:lt1>
          <a:srgbClr val="FFDBA6"/>
        </a:lt1>
        <a:dk2>
          <a:srgbClr val="FFFFFF"/>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circles 4">
        <a:dk1>
          <a:srgbClr val="66CCCC"/>
        </a:dk1>
        <a:lt1>
          <a:srgbClr val="FFFFFF"/>
        </a:lt1>
        <a:dk2>
          <a:srgbClr val="2E6B6B"/>
        </a:dk2>
        <a:lt2>
          <a:srgbClr val="2E6B6B"/>
        </a:lt2>
        <a:accent1>
          <a:srgbClr val="45A3A1"/>
        </a:accent1>
        <a:accent2>
          <a:srgbClr val="9ADEDC"/>
        </a:accent2>
        <a:accent3>
          <a:srgbClr val="ADBABA"/>
        </a:accent3>
        <a:accent4>
          <a:srgbClr val="DADADA"/>
        </a:accent4>
        <a:accent5>
          <a:srgbClr val="B0CECD"/>
        </a:accent5>
        <a:accent6>
          <a:srgbClr val="8BC9C7"/>
        </a:accent6>
        <a:hlink>
          <a:srgbClr val="B3E6E6"/>
        </a:hlink>
        <a:folHlink>
          <a:srgbClr val="33CCCC"/>
        </a:folHlink>
      </a:clrScheme>
      <a:clrMap bg1="dk2" tx1="lt1" bg2="dk1" tx2="lt2" accent1="accent1" accent2="accent2" accent3="accent3" accent4="accent4" accent5="accent5" accent6="accent6" hlink="hlink" folHlink="folHlink"/>
    </a:extraClrScheme>
    <a:extraClrScheme>
      <a:clrScheme name="circles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circles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circles 7">
        <a:dk1>
          <a:srgbClr val="080808"/>
        </a:dk1>
        <a:lt1>
          <a:srgbClr val="F8F8F8"/>
        </a:lt1>
        <a:dk2>
          <a:srgbClr val="000000"/>
        </a:dk2>
        <a:lt2>
          <a:srgbClr val="F2F8ED"/>
        </a:lt2>
        <a:accent1>
          <a:srgbClr val="660066"/>
        </a:accent1>
        <a:accent2>
          <a:srgbClr val="FFFFFF"/>
        </a:accent2>
        <a:accent3>
          <a:srgbClr val="FBFBFB"/>
        </a:accent3>
        <a:accent4>
          <a:srgbClr val="060606"/>
        </a:accent4>
        <a:accent5>
          <a:srgbClr val="B8AA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Acengageblue</Template>
  <TotalTime>60695</TotalTime>
  <Words>1105</Words>
  <Application>Microsoft Office PowerPoint</Application>
  <PresentationFormat>Widescreen</PresentationFormat>
  <Paragraphs>153</Paragraphs>
  <Slides>15</Slides>
  <Notes>8</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Arial</vt:lpstr>
      <vt:lpstr>Arial Black</vt:lpstr>
      <vt:lpstr>Broadway</vt:lpstr>
      <vt:lpstr>Calibri</vt:lpstr>
      <vt:lpstr>Calibri Light</vt:lpstr>
      <vt:lpstr>Century Gothic</vt:lpstr>
      <vt:lpstr>Lucida Sans</vt:lpstr>
      <vt:lpstr>Monotype Corsiva</vt:lpstr>
      <vt:lpstr>PT Sans</vt:lpstr>
      <vt:lpstr>Segoe UI</vt:lpstr>
      <vt:lpstr>Acengageblue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Clearly Presented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Circles Green 1 Template</dc:title>
  <dc:creator>Presentation Helper</dc:creator>
  <cp:lastModifiedBy>Amjad Auzam</cp:lastModifiedBy>
  <cp:revision>4145</cp:revision>
  <dcterms:created xsi:type="dcterms:W3CDTF">2005-04-26T09:52:17Z</dcterms:created>
  <dcterms:modified xsi:type="dcterms:W3CDTF">2023-07-14T07:18:33Z</dcterms:modified>
</cp:coreProperties>
</file>